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4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3" r:id="rId11"/>
    <p:sldId id="954" r:id="rId12"/>
    <p:sldId id="9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CA5A"/>
    <a:srgbClr val="3EBD72"/>
    <a:srgbClr val="56CA2F"/>
    <a:srgbClr val="CDE7CF"/>
    <a:srgbClr val="EE2953"/>
    <a:srgbClr val="F7D1DA"/>
    <a:srgbClr val="9972B2"/>
    <a:srgbClr val="E8D2E6"/>
    <a:srgbClr val="2E7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90CA5A"/>
            </a:gs>
            <a:gs pos="100000">
              <a:srgbClr val="CDE7CF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D195-77E6-9D4E-BAD1-AAC9C45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39812" y="364863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7 | Science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Guessing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930B4-7CC1-1193-2C61-F94093A9BFA9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F70C86D2-07C7-7785-91F3-AF4B7B4D3BD4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3CF6E9-0C8A-E7C1-8BF1-14D6EF31465E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81153AF6-DC43-A178-C8A9-0030F031DA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30">
                <a:extLst>
                  <a:ext uri="{FF2B5EF4-FFF2-40B4-BE49-F238E27FC236}">
                    <a16:creationId xmlns:a16="http://schemas.microsoft.com/office/drawing/2014/main" id="{EB1BAB84-4A3F-0D6C-9998-C23638C24A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A31709A7-7BF2-F04E-95D2-7EA2148CDB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E77A-C94D-DE48-9BFC-6AD90C8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6986E02-AE74-1159-DC2C-69F2B0A9730F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2A723-C677-5F77-287A-E11893ED227D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3087E9E-2B3E-8FA3-6EAF-6127158161AD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273818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the limitations of the ACT test format to improve the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accuracy of guesses.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Apply statistically effective strategies when making a random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guess.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applying the Column Counting strategy.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47F137D-1911-2A60-C238-2F40F73284EC}"/>
              </a:ext>
            </a:extLst>
          </p:cNvPr>
          <p:cNvSpPr txBox="1">
            <a:spLocks/>
          </p:cNvSpPr>
          <p:nvPr/>
        </p:nvSpPr>
        <p:spPr>
          <a:xfrm>
            <a:off x="6096000" y="1123950"/>
            <a:ext cx="5554980" cy="35773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According  to  Figure  1,  for  Tube  2,  as  time  increases,  absorption:</a:t>
            </a:r>
          </a:p>
          <a:p>
            <a:pPr marL="1085850" indent="-514350">
              <a:buAutoNum type="alphaUcParenR"/>
            </a:pPr>
            <a:r>
              <a:rPr lang="pt-BR" dirty="0"/>
              <a:t>increases only.</a:t>
            </a:r>
          </a:p>
          <a:p>
            <a:pPr marL="1085850" indent="-514350">
              <a:buAutoNum type="alphaUcParenR"/>
            </a:pPr>
            <a:r>
              <a:rPr lang="pt-BR" sz="2800" dirty="0"/>
              <a:t>decreases only.</a:t>
            </a:r>
          </a:p>
          <a:p>
            <a:pPr marL="1085850" indent="-514350">
              <a:buAutoNum type="alphaUcParenR"/>
            </a:pPr>
            <a:r>
              <a:rPr lang="pt-BR" dirty="0"/>
              <a:t>increases, then decreases.</a:t>
            </a:r>
          </a:p>
          <a:p>
            <a:pPr marL="1085850" indent="-514350">
              <a:buAutoNum type="alphaUcParenR"/>
            </a:pPr>
            <a:r>
              <a:rPr lang="pt-BR" dirty="0"/>
              <a:t>decreases, then increases.</a:t>
            </a:r>
            <a:endParaRPr lang="en-US" sz="2800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305F8F0-0753-3776-01D3-95BBE5676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123950"/>
            <a:ext cx="4663763" cy="3823504"/>
          </a:xfrm>
          <a:prstGeom prst="rect">
            <a:avLst/>
          </a:prstGeom>
        </p:spPr>
      </p:pic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D4AE9891-BBB2-B29C-D5D6-B1E0BC39308A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2E9BF2-0031-399C-F3C1-10E5FC52922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BB23EF-D666-BC24-D3BD-2353C360F66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Yellow Box">
            <a:extLst>
              <a:ext uri="{FF2B5EF4-FFF2-40B4-BE49-F238E27FC236}">
                <a16:creationId xmlns:a16="http://schemas.microsoft.com/office/drawing/2014/main" id="{05EB977C-B2D4-5A2F-9D59-38F893CBA776}"/>
              </a:ext>
            </a:extLst>
          </p:cNvPr>
          <p:cNvSpPr/>
          <p:nvPr/>
        </p:nvSpPr>
        <p:spPr>
          <a:xfrm>
            <a:off x="6681470" y="3187787"/>
            <a:ext cx="440920" cy="431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FD3B-2643-3EC7-109C-929F28D32BD1}"/>
              </a:ext>
            </a:extLst>
          </p:cNvPr>
          <p:cNvSpPr txBox="1">
            <a:spLocks/>
          </p:cNvSpPr>
          <p:nvPr/>
        </p:nvSpPr>
        <p:spPr>
          <a:xfrm>
            <a:off x="6096000" y="1123950"/>
            <a:ext cx="5554980" cy="35773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1.	</a:t>
            </a:r>
            <a:r>
              <a:rPr lang="en-US" dirty="0"/>
              <a:t>According  to  Figure  1,  for  Tube  2,  as  time  increases,  absorption:</a:t>
            </a:r>
          </a:p>
          <a:p>
            <a:pPr marL="1085850" indent="-514350">
              <a:buAutoNum type="alphaUcParenR"/>
            </a:pPr>
            <a:r>
              <a:rPr lang="pt-BR" dirty="0"/>
              <a:t>increases only.</a:t>
            </a:r>
          </a:p>
          <a:p>
            <a:pPr marL="1085850" indent="-514350">
              <a:buAutoNum type="alphaUcParenR"/>
            </a:pPr>
            <a:r>
              <a:rPr lang="pt-BR" sz="2800" dirty="0"/>
              <a:t>decreases only.</a:t>
            </a:r>
          </a:p>
          <a:p>
            <a:pPr marL="1085850" indent="-514350">
              <a:buAutoNum type="alphaUcParenR"/>
            </a:pPr>
            <a:r>
              <a:rPr lang="pt-BR" dirty="0"/>
              <a:t>increases, then decreases.</a:t>
            </a:r>
          </a:p>
          <a:p>
            <a:pPr marL="1085850" indent="-514350">
              <a:buAutoNum type="alphaUcParenR"/>
            </a:pPr>
            <a:r>
              <a:rPr lang="pt-BR" dirty="0"/>
              <a:t>decreases, then increases.</a:t>
            </a:r>
            <a:endParaRPr lang="en-US" sz="2800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AC5A6A0-A471-645A-9CC0-9D0B8F9D4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123950"/>
            <a:ext cx="4663763" cy="3823504"/>
          </a:xfrm>
          <a:prstGeom prst="rect">
            <a:avLst/>
          </a:prstGeom>
        </p:spPr>
      </p:pic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52532C2-7C8C-D7ED-9FF5-BBE2D2A7D4E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10D911-445E-C8E4-2863-F9E1FA9CE30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181959-FCBB-39C5-21D4-BE396B1EA91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1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7A757F3B-BE65-FEBA-31A7-36E499688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123950"/>
            <a:ext cx="5144389" cy="3416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636BE-EC82-677A-C341-C17F9C280212}"/>
              </a:ext>
            </a:extLst>
          </p:cNvPr>
          <p:cNvSpPr txBox="1">
            <a:spLocks/>
          </p:cNvSpPr>
          <p:nvPr/>
        </p:nvSpPr>
        <p:spPr>
          <a:xfrm>
            <a:off x="6096000" y="1123950"/>
            <a:ext cx="5554980" cy="42791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2.	</a:t>
            </a:r>
            <a:r>
              <a:rPr lang="en-US" sz="2400" dirty="0"/>
              <a:t>Based on the data in Table 1, if a capacitor having a value of 3 </a:t>
            </a:r>
            <a:r>
              <a:rPr lang="en-US" sz="2400" dirty="0" err="1"/>
              <a:t>μF</a:t>
            </a:r>
            <a:r>
              <a:rPr lang="en-US" sz="2400" dirty="0"/>
              <a:t> is in series with a resistor having a value of 7.5 kΩ, the time required for the capacitor to reach 63% of its full charge will be:</a:t>
            </a:r>
          </a:p>
          <a:p>
            <a:pPr marL="1089025" indent="-517525"/>
            <a:r>
              <a:rPr lang="pt-BR" sz="2400" dirty="0"/>
              <a:t>F)	less than 11.25 ms..</a:t>
            </a:r>
          </a:p>
          <a:p>
            <a:pPr marL="1089025" indent="-517525"/>
            <a:r>
              <a:rPr lang="pt-BR" sz="2400" dirty="0"/>
              <a:t>G)	</a:t>
            </a:r>
            <a:r>
              <a:rPr lang="en-US" sz="2400" dirty="0"/>
              <a:t>between 11.25 </a:t>
            </a:r>
            <a:r>
              <a:rPr lang="en-US" sz="2400" dirty="0" err="1"/>
              <a:t>ms</a:t>
            </a:r>
            <a:r>
              <a:rPr lang="en-US" sz="2400" dirty="0"/>
              <a:t> and 18.75 </a:t>
            </a:r>
            <a:r>
              <a:rPr lang="en-US" sz="2400" dirty="0" err="1"/>
              <a:t>ms</a:t>
            </a:r>
            <a:r>
              <a:rPr lang="pt-BR" sz="2400" dirty="0"/>
              <a:t>.</a:t>
            </a:r>
          </a:p>
          <a:p>
            <a:pPr marL="1089025" indent="-517525"/>
            <a:r>
              <a:rPr lang="pt-BR" sz="2400" dirty="0"/>
              <a:t>H)	</a:t>
            </a:r>
            <a:r>
              <a:rPr lang="en-US" sz="2400" dirty="0"/>
              <a:t>between 18.75 </a:t>
            </a:r>
            <a:r>
              <a:rPr lang="en-US" sz="2400" dirty="0" err="1"/>
              <a:t>ms</a:t>
            </a:r>
            <a:r>
              <a:rPr lang="en-US" sz="2400" dirty="0"/>
              <a:t> and 45.00 </a:t>
            </a:r>
            <a:r>
              <a:rPr lang="en-US" sz="2400" dirty="0" err="1"/>
              <a:t>ms</a:t>
            </a:r>
            <a:r>
              <a:rPr lang="pt-BR" sz="2400" dirty="0"/>
              <a:t>.</a:t>
            </a:r>
          </a:p>
          <a:p>
            <a:pPr marL="1089025" indent="-517525"/>
            <a:r>
              <a:rPr lang="pt-BR" sz="2400" dirty="0"/>
              <a:t>J)	greater than 45.00 ms.</a:t>
            </a:r>
            <a:endParaRPr lang="en-US" sz="2400" dirty="0"/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0ACBC250-5A6B-30E9-BEEF-5BF04A236CC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2113CE-8BF7-7518-9BC4-7AD68C8835F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05973C-C5F5-D15D-08EA-23D77427E62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10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Small Red X">
            <a:extLst>
              <a:ext uri="{FF2B5EF4-FFF2-40B4-BE49-F238E27FC236}">
                <a16:creationId xmlns:a16="http://schemas.microsoft.com/office/drawing/2014/main" id="{E109FD67-7B9C-D57C-61DB-5C47D0426E6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10" y="4964047"/>
            <a:ext cx="466344" cy="365760"/>
          </a:xfrm>
          <a:prstGeom prst="rect">
            <a:avLst/>
          </a:prstGeom>
        </p:spPr>
      </p:pic>
      <p:pic>
        <p:nvPicPr>
          <p:cNvPr id="3" name="Small Red X">
            <a:extLst>
              <a:ext uri="{FF2B5EF4-FFF2-40B4-BE49-F238E27FC236}">
                <a16:creationId xmlns:a16="http://schemas.microsoft.com/office/drawing/2014/main" id="{8708C8C1-F1EF-7493-452B-6C2B4E7E88A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60310" y="3597696"/>
            <a:ext cx="466344" cy="36576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27CE02-4273-AEE2-A3A6-AC6B70FDEF2E}"/>
              </a:ext>
            </a:extLst>
          </p:cNvPr>
          <p:cNvSpPr txBox="1">
            <a:spLocks/>
          </p:cNvSpPr>
          <p:nvPr/>
        </p:nvSpPr>
        <p:spPr>
          <a:xfrm>
            <a:off x="6096000" y="1123950"/>
            <a:ext cx="5554980" cy="42791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2400" b="1" dirty="0"/>
              <a:t>2.	</a:t>
            </a:r>
            <a:r>
              <a:rPr lang="en-US" sz="2400" dirty="0"/>
              <a:t>Based on the data in Table 1, if a capacitor having a value of 3 </a:t>
            </a:r>
            <a:r>
              <a:rPr lang="en-US" sz="2400" dirty="0" err="1"/>
              <a:t>μF</a:t>
            </a:r>
            <a:r>
              <a:rPr lang="en-US" sz="2400" dirty="0"/>
              <a:t> is in series with a resistor having a value of 7.5 kΩ, the time required for the capacitor to reach 63% of its full charge will be:</a:t>
            </a:r>
          </a:p>
          <a:p>
            <a:pPr marL="1089025" indent="-517525"/>
            <a:r>
              <a:rPr lang="pt-BR" sz="2400" dirty="0"/>
              <a:t>F)	less than 11.25 ms..</a:t>
            </a:r>
          </a:p>
          <a:p>
            <a:pPr marL="1089025" indent="-517525"/>
            <a:r>
              <a:rPr lang="pt-BR" sz="2400" dirty="0"/>
              <a:t>G)	</a:t>
            </a:r>
            <a:r>
              <a:rPr lang="en-US" sz="2400" dirty="0"/>
              <a:t>between 11.25 </a:t>
            </a:r>
            <a:r>
              <a:rPr lang="en-US" sz="2400" dirty="0" err="1"/>
              <a:t>ms</a:t>
            </a:r>
            <a:r>
              <a:rPr lang="en-US" sz="2400" dirty="0"/>
              <a:t> and 18.75 </a:t>
            </a:r>
            <a:r>
              <a:rPr lang="en-US" sz="2400" dirty="0" err="1"/>
              <a:t>ms</a:t>
            </a:r>
            <a:r>
              <a:rPr lang="pt-BR" sz="2400" dirty="0"/>
              <a:t>.</a:t>
            </a:r>
          </a:p>
          <a:p>
            <a:pPr marL="1089025" indent="-517525"/>
            <a:r>
              <a:rPr lang="pt-BR" sz="2400" dirty="0"/>
              <a:t>H)	</a:t>
            </a:r>
            <a:r>
              <a:rPr lang="en-US" sz="2400" dirty="0"/>
              <a:t>between 18.75 </a:t>
            </a:r>
            <a:r>
              <a:rPr lang="en-US" sz="2400" dirty="0" err="1"/>
              <a:t>ms</a:t>
            </a:r>
            <a:r>
              <a:rPr lang="en-US" sz="2400" dirty="0"/>
              <a:t> and 45.00 </a:t>
            </a:r>
            <a:r>
              <a:rPr lang="en-US" sz="2400" dirty="0" err="1"/>
              <a:t>ms</a:t>
            </a:r>
            <a:r>
              <a:rPr lang="pt-BR" sz="2400" dirty="0"/>
              <a:t>.</a:t>
            </a:r>
          </a:p>
          <a:p>
            <a:pPr marL="1089025" indent="-517525"/>
            <a:r>
              <a:rPr lang="pt-BR" sz="2400" dirty="0"/>
              <a:t>J)	greater than 45.00 ms.</a:t>
            </a:r>
            <a:endParaRPr lang="en-US" sz="24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58C4760-7957-2597-B192-E0C631EC8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123950"/>
            <a:ext cx="5144389" cy="3416300"/>
          </a:xfrm>
          <a:prstGeom prst="rect">
            <a:avLst/>
          </a:prstGeom>
        </p:spPr>
      </p:pic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4342ED3D-F3DB-62D2-040C-4BC588ED57F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10515A-A8FA-871A-D97D-23F1232E09FE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71516E-C1EF-8D7E-5083-F17ACB1EC83C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3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BB91764E-6BFE-BE6F-4E0D-FCBCF0A85732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B72610EE-91C8-1CC6-27ED-32690713FB68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0CA5A"/>
                  </a:solidFill>
                </a:rPr>
                <a:t>Bubble Sheet Strategies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4B477A-8D27-ACBA-691F-74748510D2E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FE05104E-D1E7-EEFB-E346-D2C1CDE5E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61" y="2909687"/>
            <a:ext cx="10401300" cy="2255149"/>
          </a:xfrm>
          <a:prstGeom prst="rect">
            <a:avLst/>
          </a:prstGeom>
        </p:spPr>
      </p:pic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636D3C29-6898-DB01-4384-26489FFBE5C2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280725-1C09-1234-82D9-F3481B22ABE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CABE9B-02CC-BE08-5BDD-3BAE0C4F909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1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4F675EEE-8234-91D5-44B1-84F05C5316AC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02837367-8A47-CD0C-901C-7D00E850CDF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0CA5A"/>
                  </a:solidFill>
                </a:rPr>
                <a:t>Bubble Sheet Strategies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4389AD9-051E-05EB-EF1F-6F1997EB3FF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40BA6B8A-242B-6562-F5AA-8C36E8873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61" y="2909687"/>
            <a:ext cx="10401300" cy="2255149"/>
          </a:xfrm>
          <a:prstGeom prst="rect">
            <a:avLst/>
          </a:prstGeom>
        </p:spPr>
      </p:pic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DB0E275B-8689-B3B4-647D-BD76E33FCDE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B41E89-73ED-AC3E-32AA-6724D3CDD383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23A6B0-1493-A55A-1262-D8514FDBA4FF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2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Guessing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7235D29B-34F7-5108-20A5-C703897A2C93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7D5FD5A5-20CC-61AF-B743-FBA544FD5A55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0CA5A"/>
                  </a:solidFill>
                </a:rPr>
                <a:t>Bonus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20B664-6B6D-E6B9-7279-FF402A0BEF4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54E48D02-D286-87FD-3D50-23B53F1F89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61" y="2909687"/>
            <a:ext cx="10401300" cy="22551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8710F64-FA39-AAA8-D4CC-1D46465E943B}"/>
              </a:ext>
            </a:extLst>
          </p:cNvPr>
          <p:cNvSpPr/>
          <p:nvPr/>
        </p:nvSpPr>
        <p:spPr>
          <a:xfrm>
            <a:off x="10315286" y="3254736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A4C752-C744-455D-012D-C66B1EB92A57}"/>
              </a:ext>
            </a:extLst>
          </p:cNvPr>
          <p:cNvSpPr/>
          <p:nvPr/>
        </p:nvSpPr>
        <p:spPr>
          <a:xfrm>
            <a:off x="10315285" y="3535724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EC1D0B-7ACF-9F86-DC2D-61AB18143DE2}"/>
              </a:ext>
            </a:extLst>
          </p:cNvPr>
          <p:cNvSpPr/>
          <p:nvPr/>
        </p:nvSpPr>
        <p:spPr>
          <a:xfrm>
            <a:off x="10315285" y="382124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60B13E-7DF7-DA7B-E3F4-16EBF088484A}"/>
              </a:ext>
            </a:extLst>
          </p:cNvPr>
          <p:cNvSpPr/>
          <p:nvPr/>
        </p:nvSpPr>
        <p:spPr>
          <a:xfrm>
            <a:off x="10315285" y="411347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96CE86-14CE-C2D8-EB96-BC4FAE25855F}"/>
              </a:ext>
            </a:extLst>
          </p:cNvPr>
          <p:cNvSpPr/>
          <p:nvPr/>
        </p:nvSpPr>
        <p:spPr>
          <a:xfrm>
            <a:off x="10315284" y="4405702"/>
            <a:ext cx="190933" cy="190933"/>
          </a:xfrm>
          <a:prstGeom prst="ellipse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Slide Sequence Indicator">
            <a:extLst>
              <a:ext uri="{FF2B5EF4-FFF2-40B4-BE49-F238E27FC236}">
                <a16:creationId xmlns:a16="http://schemas.microsoft.com/office/drawing/2014/main" id="{A6C1ED72-C571-E15A-EFE6-33D6FBDBC487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7790A2-B7D8-5850-D06A-ECDF98A72FC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884F63-AED0-0F55-3140-EFFA9D828427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AC086D-AB5B-4FC4-8CBD-83373137335C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20637</TotalTime>
  <Words>393</Words>
  <Application>Microsoft Macintosh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Hope Falls</cp:lastModifiedBy>
  <cp:revision>855</cp:revision>
  <dcterms:created xsi:type="dcterms:W3CDTF">2019-07-03T20:42:54Z</dcterms:created>
  <dcterms:modified xsi:type="dcterms:W3CDTF">2022-08-12T15:17:44Z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146333300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