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9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60" r:id="rId12"/>
    <p:sldId id="954" r:id="rId13"/>
    <p:sldId id="955" r:id="rId14"/>
    <p:sldId id="956" r:id="rId15"/>
    <p:sldId id="957" r:id="rId16"/>
    <p:sldId id="958" r:id="rId17"/>
    <p:sldId id="9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FBF"/>
    <a:srgbClr val="FFFFFF"/>
    <a:srgbClr val="0060B0"/>
    <a:srgbClr val="006BC4"/>
    <a:srgbClr val="0065B8"/>
    <a:srgbClr val="89CFF1"/>
    <a:srgbClr val="0059A2"/>
    <a:srgbClr val="5EA2D1"/>
    <a:srgbClr val="6AB6E5"/>
    <a:srgbClr val="D3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98" autoAdjust="0"/>
    <p:restoredTop sz="94660"/>
  </p:normalViewPr>
  <p:slideViewPr>
    <p:cSldViewPr snapToGrid="0">
      <p:cViewPr>
        <p:scale>
          <a:sx n="75" d="100"/>
          <a:sy n="75" d="100"/>
        </p:scale>
        <p:origin x="46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rgbClr val="0059A2"/>
            </a:gs>
            <a:gs pos="79000">
              <a:srgbClr val="89CFF1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3C6D4-C230-A648-9457-171B1D35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  <a:noFill/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7 | Reading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Guessing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B6CF0D-4C17-6445-796D-769EE2742433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6826342A-4B37-3075-FADE-92C44A6BDB60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3FBC15E-A8E5-E7BD-2FF8-008567E28B51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6" name="Freeform: Shape 29">
                <a:extLst>
                  <a:ext uri="{FF2B5EF4-FFF2-40B4-BE49-F238E27FC236}">
                    <a16:creationId xmlns:a16="http://schemas.microsoft.com/office/drawing/2014/main" id="{C6AE93F8-7A31-6A25-9A1A-F9175EC028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30">
                <a:extLst>
                  <a:ext uri="{FF2B5EF4-FFF2-40B4-BE49-F238E27FC236}">
                    <a16:creationId xmlns:a16="http://schemas.microsoft.com/office/drawing/2014/main" id="{A99CDD75-AD6C-6661-D452-B0846FDF3B8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31">
                <a:extLst>
                  <a:ext uri="{FF2B5EF4-FFF2-40B4-BE49-F238E27FC236}">
                    <a16:creationId xmlns:a16="http://schemas.microsoft.com/office/drawing/2014/main" id="{6175DF08-D1FE-ED37-E71F-97F316641D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6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F3CFA4-8B30-8388-0307-43D2949053CF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What does the passage state is Watts’s view of painting personal portraits after returning from his trip to the East?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0DA1F7B-F754-3269-0AB4-5C5D6AC38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4913531" cy="2595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98B63A-2D33-7F88-53A6-A7B3A9E240F8}"/>
              </a:ext>
            </a:extLst>
          </p:cNvPr>
          <p:cNvSpPr txBox="1"/>
          <p:nvPr/>
        </p:nvSpPr>
        <p:spPr>
          <a:xfrm>
            <a:off x="6229781" y="1902937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5E4A4-9760-FFFE-AEF9-0358233A9B19}"/>
              </a:ext>
            </a:extLst>
          </p:cNvPr>
          <p:cNvSpPr txBox="1"/>
          <p:nvPr/>
        </p:nvSpPr>
        <p:spPr>
          <a:xfrm>
            <a:off x="6229781" y="4749153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63B8C-C528-1BFE-1EEF-409CF8E9BA13}"/>
              </a:ext>
            </a:extLst>
          </p:cNvPr>
          <p:cNvSpPr txBox="1"/>
          <p:nvPr/>
        </p:nvSpPr>
        <p:spPr>
          <a:xfrm>
            <a:off x="6229781" y="2864032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78987-7345-2CE0-6456-54DD282E2E42}"/>
              </a:ext>
            </a:extLst>
          </p:cNvPr>
          <p:cNvSpPr txBox="1"/>
          <p:nvPr/>
        </p:nvSpPr>
        <p:spPr>
          <a:xfrm>
            <a:off x="6229781" y="3825127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B3EAF8-FA0B-135D-EFEB-2B2DFD7A0436}"/>
              </a:ext>
            </a:extLst>
          </p:cNvPr>
          <p:cNvSpPr txBox="1">
            <a:spLocks/>
          </p:cNvSpPr>
          <p:nvPr/>
        </p:nvSpPr>
        <p:spPr>
          <a:xfrm>
            <a:off x="5980670" y="1974259"/>
            <a:ext cx="5329457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He considered it his greatest </a:t>
            </a:r>
            <a:br>
              <a:rPr lang="en-US" sz="2000" dirty="0"/>
            </a:br>
            <a:r>
              <a:rPr lang="en-US" sz="2000" dirty="0"/>
              <a:t> contribution to the world of art, far </a:t>
            </a:r>
            <a:br>
              <a:rPr lang="en-US" sz="2000" dirty="0"/>
            </a:br>
            <a:r>
              <a:rPr lang="en-US" sz="2000" dirty="0"/>
              <a:t> above that of his civic paintings.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He did it purely for financial stability,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since this was a slow period in his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career.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He loathed the subjects of his </a:t>
            </a:r>
            <a:br>
              <a:rPr lang="en-US" sz="2000" dirty="0"/>
            </a:br>
            <a:r>
              <a:rPr lang="en-US" sz="2000" dirty="0"/>
              <a:t> paintings, and this can be seen in the </a:t>
            </a:r>
            <a:br>
              <a:rPr lang="en-US" sz="2000" dirty="0"/>
            </a:br>
            <a:r>
              <a:rPr lang="en-US" sz="2000" dirty="0"/>
              <a:t> portraits themselves.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He did not do it for economic reasons,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but rather as an act of devotion to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friends.</a:t>
            </a:r>
          </a:p>
        </p:txBody>
      </p:sp>
      <p:sp>
        <p:nvSpPr>
          <p:cNvPr id="11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0F392612-000B-42CA-4066-D772819AC8B6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6 of 6</a:t>
              </a:r>
            </a:p>
          </p:txBody>
        </p:sp>
      </p:grpSp>
      <p:pic>
        <p:nvPicPr>
          <p:cNvPr id="5" name="Small Red X">
            <a:extLst>
              <a:ext uri="{FF2B5EF4-FFF2-40B4-BE49-F238E27FC236}">
                <a16:creationId xmlns:a16="http://schemas.microsoft.com/office/drawing/2014/main" id="{8C80B67E-A802-1680-D025-39658D541A8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15" y="2909322"/>
            <a:ext cx="466344" cy="365760"/>
          </a:xfrm>
          <a:prstGeom prst="rect">
            <a:avLst/>
          </a:prstGeom>
        </p:spPr>
      </p:pic>
      <p:pic>
        <p:nvPicPr>
          <p:cNvPr id="6" name="Small Red X">
            <a:extLst>
              <a:ext uri="{FF2B5EF4-FFF2-40B4-BE49-F238E27FC236}">
                <a16:creationId xmlns:a16="http://schemas.microsoft.com/office/drawing/2014/main" id="{A70EC6CE-D877-02AF-4160-6EB74C4345C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15" y="3860379"/>
            <a:ext cx="466344" cy="36576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FDEBD3-F6D7-E9A4-E4CC-F2F5833F3772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What does the passage state is Watts’s view of painting personal portraits after returning from his trip to the East?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2163C13-2DCB-DEBB-95B3-07CB4245B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4913531" cy="2595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E68FC-7741-699A-BCC3-A4B730366047}"/>
              </a:ext>
            </a:extLst>
          </p:cNvPr>
          <p:cNvSpPr txBox="1"/>
          <p:nvPr/>
        </p:nvSpPr>
        <p:spPr>
          <a:xfrm>
            <a:off x="6229781" y="1902937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88550-A3E2-9960-E508-5A0B3E118FD4}"/>
              </a:ext>
            </a:extLst>
          </p:cNvPr>
          <p:cNvSpPr txBox="1"/>
          <p:nvPr/>
        </p:nvSpPr>
        <p:spPr>
          <a:xfrm>
            <a:off x="6229781" y="4749153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3FB84-92A7-43B9-B102-5DD02FEDB4FD}"/>
              </a:ext>
            </a:extLst>
          </p:cNvPr>
          <p:cNvSpPr txBox="1"/>
          <p:nvPr/>
        </p:nvSpPr>
        <p:spPr>
          <a:xfrm>
            <a:off x="6229781" y="2864032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D3C54-A624-3FA3-F1DE-4E666567A561}"/>
              </a:ext>
            </a:extLst>
          </p:cNvPr>
          <p:cNvSpPr txBox="1"/>
          <p:nvPr/>
        </p:nvSpPr>
        <p:spPr>
          <a:xfrm>
            <a:off x="6229781" y="3825127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F0FB556-45E9-738C-6EE0-0E14275383DF}"/>
              </a:ext>
            </a:extLst>
          </p:cNvPr>
          <p:cNvSpPr txBox="1">
            <a:spLocks/>
          </p:cNvSpPr>
          <p:nvPr/>
        </p:nvSpPr>
        <p:spPr>
          <a:xfrm>
            <a:off x="5980670" y="1974259"/>
            <a:ext cx="5329457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He considered it his greatest </a:t>
            </a:r>
            <a:br>
              <a:rPr lang="en-US" sz="2000" dirty="0"/>
            </a:br>
            <a:r>
              <a:rPr lang="en-US" sz="2000" dirty="0"/>
              <a:t> contribution to the world of art, far </a:t>
            </a:r>
            <a:br>
              <a:rPr lang="en-US" sz="2000" dirty="0"/>
            </a:br>
            <a:r>
              <a:rPr lang="en-US" sz="2000" dirty="0"/>
              <a:t> above that of his civic paintings.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He did it purely for financial stability,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since this was a slow period in his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career.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He loathed the subjects of his </a:t>
            </a:r>
            <a:br>
              <a:rPr lang="en-US" sz="2000" dirty="0"/>
            </a:br>
            <a:r>
              <a:rPr lang="en-US" sz="2000" dirty="0"/>
              <a:t> paintings, and this can be seen in the </a:t>
            </a:r>
            <a:br>
              <a:rPr lang="en-US" sz="2000" dirty="0"/>
            </a:br>
            <a:r>
              <a:rPr lang="en-US" sz="2000" dirty="0"/>
              <a:t> portraits themselves.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He did not do it for economic reasons,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but rather as an act of devotion to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friends.</a:t>
            </a:r>
          </a:p>
        </p:txBody>
      </p:sp>
    </p:spTree>
    <p:extLst>
      <p:ext uri="{BB962C8B-B14F-4D97-AF65-F5344CB8AC3E}">
        <p14:creationId xmlns:p14="http://schemas.microsoft.com/office/powerpoint/2010/main" val="31122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grpSp>
        <p:nvGrpSpPr>
          <p:cNvPr id="5" name="Instruction Title - Practice Set">
            <a:extLst>
              <a:ext uri="{FF2B5EF4-FFF2-40B4-BE49-F238E27FC236}">
                <a16:creationId xmlns:a16="http://schemas.microsoft.com/office/drawing/2014/main" id="{6269DBD4-7C8C-0DB3-92FA-3402C9296FB0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27E92093-4B7F-E77C-62D0-14C05370ACA8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E7FBF"/>
                  </a:solidFill>
                </a:rPr>
                <a:t>Bubble Sheet Strategies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A4EE2A3-00CB-12A9-162F-7BAD64AD98E9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9BA3FDFB-B1A1-4298-5AFA-452FBF50B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2744611"/>
            <a:ext cx="10386060" cy="22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  <p:grpSp>
        <p:nvGrpSpPr>
          <p:cNvPr id="5" name="Instruction Title - Practice Set">
            <a:extLst>
              <a:ext uri="{FF2B5EF4-FFF2-40B4-BE49-F238E27FC236}">
                <a16:creationId xmlns:a16="http://schemas.microsoft.com/office/drawing/2014/main" id="{B3E3CB37-64F6-688B-FE59-04E1755C60BE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ECD3C946-F96B-F9B8-7FDF-1DAE6820923E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E7FBF"/>
                  </a:solidFill>
                </a:rPr>
                <a:t>Bubble Sheet Strategies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966B7B8-1F16-91CB-7853-13DD8FD4ADF7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6DB0392F-A28F-0717-F8DE-5B83D98DA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2710320"/>
            <a:ext cx="10386060" cy="22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2</a:t>
              </a:r>
            </a:p>
          </p:txBody>
        </p:sp>
      </p:grpSp>
      <p:grpSp>
        <p:nvGrpSpPr>
          <p:cNvPr id="5" name="Instruction Title - Practice Set">
            <a:extLst>
              <a:ext uri="{FF2B5EF4-FFF2-40B4-BE49-F238E27FC236}">
                <a16:creationId xmlns:a16="http://schemas.microsoft.com/office/drawing/2014/main" id="{2F80DF1F-D13F-0ABA-C5CA-3E3B5FA69A06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7EBB63E3-D871-73A2-B223-EEC65D0D4E26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E7FBF"/>
                  </a:solidFill>
                </a:rPr>
                <a:t>Bubble Sheet Strategies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799AF4-347E-1598-EEE8-6B393B8E75DD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72179A10-EB89-F0C1-B0DD-C15AB2314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2710320"/>
            <a:ext cx="10386060" cy="22978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6823C54-4BB2-C477-E9A7-41B6C06FF683}"/>
              </a:ext>
            </a:extLst>
          </p:cNvPr>
          <p:cNvSpPr/>
          <p:nvPr/>
        </p:nvSpPr>
        <p:spPr>
          <a:xfrm>
            <a:off x="10315286" y="3089636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C93200-823B-6A6B-1D7D-80605B4C4BF9}"/>
              </a:ext>
            </a:extLst>
          </p:cNvPr>
          <p:cNvSpPr/>
          <p:nvPr/>
        </p:nvSpPr>
        <p:spPr>
          <a:xfrm>
            <a:off x="10315285" y="3370624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E405FA-68C2-1DCF-76BE-0CB98FDA0F5D}"/>
              </a:ext>
            </a:extLst>
          </p:cNvPr>
          <p:cNvSpPr/>
          <p:nvPr/>
        </p:nvSpPr>
        <p:spPr>
          <a:xfrm>
            <a:off x="10315285" y="3656142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6A707-0EF2-B80E-350A-735944F1F276}"/>
              </a:ext>
            </a:extLst>
          </p:cNvPr>
          <p:cNvSpPr/>
          <p:nvPr/>
        </p:nvSpPr>
        <p:spPr>
          <a:xfrm>
            <a:off x="10315285" y="3948372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384699-987A-F220-2A4C-AAC13A76AEF7}"/>
              </a:ext>
            </a:extLst>
          </p:cNvPr>
          <p:cNvSpPr/>
          <p:nvPr/>
        </p:nvSpPr>
        <p:spPr>
          <a:xfrm>
            <a:off x="10315285" y="4221861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90DA7-BC67-7B43-9939-BDA5A30B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9A9E292-44C3-5958-55FB-6B9EEF92367E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Learning Targets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E271E2-E3DE-D395-5977-91D68BBE8F14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E718155-8C3B-6CD2-23D7-8FCDBCEB5765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27381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the limitations of the ACT test format to improve the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accuracy of guesses.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Apply statistically effective strategies when making a random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guess.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Practice applying the Column Counting strategy.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691F3AD-4DE9-F7BA-D1A1-A56DD7B946AA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31465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The author’s attitude toward Dan Barber in the passage is best described as that of:</a:t>
            </a:r>
          </a:p>
          <a:p>
            <a:pPr marL="1085850" indent="-514350">
              <a:buAutoNum type="alphaUcParenR"/>
            </a:pPr>
            <a:r>
              <a:rPr lang="en-US" dirty="0"/>
              <a:t> a close friend but professional rival.</a:t>
            </a:r>
          </a:p>
          <a:p>
            <a:pPr marL="1085850" indent="-514350">
              <a:buAutoNum type="alphaUcParenR"/>
            </a:pPr>
            <a:r>
              <a:rPr lang="en-US" dirty="0"/>
              <a:t> a skeptical food critic and opponent.</a:t>
            </a:r>
          </a:p>
          <a:p>
            <a:pPr marL="1085850" indent="-514350">
              <a:buAutoNum type="alphaUcParenR"/>
            </a:pPr>
            <a:r>
              <a:rPr lang="en-US" dirty="0"/>
              <a:t> an enthusiastic but misguided admirer.</a:t>
            </a:r>
          </a:p>
          <a:p>
            <a:pPr marL="1085850" indent="-514350">
              <a:buAutoNum type="alphaUcParenR"/>
            </a:pPr>
            <a:r>
              <a:rPr lang="en-US" dirty="0"/>
              <a:t> an unbiased and optimistic reporter.</a:t>
            </a:r>
          </a:p>
        </p:txBody>
      </p:sp>
      <p:sp>
        <p:nvSpPr>
          <p:cNvPr id="6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C566889B-9B5D-2C0D-1106-AB5F732450B4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5" name="Yellow Box">
            <a:extLst>
              <a:ext uri="{FF2B5EF4-FFF2-40B4-BE49-F238E27FC236}">
                <a16:creationId xmlns:a16="http://schemas.microsoft.com/office/drawing/2014/main" id="{627585ED-C93A-6095-D220-F40545D2FBA5}"/>
              </a:ext>
            </a:extLst>
          </p:cNvPr>
          <p:cNvSpPr/>
          <p:nvPr/>
        </p:nvSpPr>
        <p:spPr>
          <a:xfrm>
            <a:off x="1130133" y="3594819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9B863C-51C8-57F4-E2F1-B04D135B7A91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31465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The author’s attitude toward Dan Barber in the passage is best described as that of:</a:t>
            </a:r>
          </a:p>
          <a:p>
            <a:pPr marL="1085850" indent="-514350">
              <a:buAutoNum type="alphaUcParenR"/>
            </a:pPr>
            <a:r>
              <a:rPr lang="en-US" dirty="0"/>
              <a:t> a close friend but professional rival.</a:t>
            </a:r>
          </a:p>
          <a:p>
            <a:pPr marL="1085850" indent="-514350">
              <a:buAutoNum type="alphaUcParenR"/>
            </a:pPr>
            <a:r>
              <a:rPr lang="en-US" dirty="0"/>
              <a:t> a skeptical food critic and opponent.</a:t>
            </a:r>
          </a:p>
          <a:p>
            <a:pPr marL="1085850" indent="-514350">
              <a:buAutoNum type="alphaUcParenR"/>
            </a:pPr>
            <a:r>
              <a:rPr lang="en-US" dirty="0"/>
              <a:t> an enthusiastic but misguided admirer.</a:t>
            </a:r>
          </a:p>
          <a:p>
            <a:pPr marL="1085850" indent="-514350">
              <a:buAutoNum type="alphaUcParenR"/>
            </a:pPr>
            <a:r>
              <a:rPr lang="en-US" dirty="0"/>
              <a:t> an unbiased and optimistic reporter.</a:t>
            </a:r>
          </a:p>
        </p:txBody>
      </p:sp>
      <p:grpSp>
        <p:nvGrpSpPr>
          <p:cNvPr id="7" name="Slide Sequence Indicator">
            <a:extLst>
              <a:ext uri="{FF2B5EF4-FFF2-40B4-BE49-F238E27FC236}">
                <a16:creationId xmlns:a16="http://schemas.microsoft.com/office/drawing/2014/main" id="{3A3FDC2B-0EA4-9EA1-AA90-3ECF8C854E3A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9D19F6-33D8-2808-9B1D-C2BD749E7F44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900F33-8754-8118-DF14-26ECFDC05B0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10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81014CCD-D27B-DC02-6F37-157FBCD474F4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5" name="Yellow Box">
            <a:extLst>
              <a:ext uri="{FF2B5EF4-FFF2-40B4-BE49-F238E27FC236}">
                <a16:creationId xmlns:a16="http://schemas.microsoft.com/office/drawing/2014/main" id="{2FAF00BE-0684-1FBF-6546-EFFDDF83E2E2}"/>
              </a:ext>
            </a:extLst>
          </p:cNvPr>
          <p:cNvSpPr/>
          <p:nvPr/>
        </p:nvSpPr>
        <p:spPr>
          <a:xfrm>
            <a:off x="1130133" y="2581557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D4DAD0-3D03-F680-364F-9A749529E4B1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31465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The author’s attitude toward Dan Barber in the passage is best described as that of:</a:t>
            </a:r>
          </a:p>
          <a:p>
            <a:pPr marL="1085850" indent="-514350">
              <a:buAutoNum type="alphaUcParenR"/>
            </a:pPr>
            <a:r>
              <a:rPr lang="en-US" dirty="0"/>
              <a:t> a close friend but professional rival.</a:t>
            </a:r>
          </a:p>
          <a:p>
            <a:pPr marL="1085850" indent="-514350">
              <a:buAutoNum type="alphaUcParenR"/>
            </a:pPr>
            <a:r>
              <a:rPr lang="en-US" dirty="0"/>
              <a:t> a skeptical food critic and opponent.</a:t>
            </a:r>
          </a:p>
          <a:p>
            <a:pPr marL="1085850" indent="-514350">
              <a:buAutoNum type="alphaUcParenR"/>
            </a:pPr>
            <a:r>
              <a:rPr lang="en-US" dirty="0"/>
              <a:t> an enthusiastic but misguided admirer.</a:t>
            </a:r>
          </a:p>
          <a:p>
            <a:pPr marL="1085850" indent="-514350">
              <a:buAutoNum type="alphaUcParenR"/>
            </a:pPr>
            <a:r>
              <a:rPr lang="en-US" dirty="0"/>
              <a:t> an unbiased and optimistic reporter.</a:t>
            </a:r>
          </a:p>
        </p:txBody>
      </p:sp>
    </p:spTree>
    <p:extLst>
      <p:ext uri="{BB962C8B-B14F-4D97-AF65-F5344CB8AC3E}">
        <p14:creationId xmlns:p14="http://schemas.microsoft.com/office/powerpoint/2010/main" val="18701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6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F32EC0A-CB82-D02B-843B-F78A206875F8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What does the passage state is Watts’s view of painting personal portraits after returning from his trip to the East?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6AD4B21-0A5C-2941-2B9D-9D7F938872A6}"/>
              </a:ext>
            </a:extLst>
          </p:cNvPr>
          <p:cNvSpPr txBox="1">
            <a:spLocks/>
          </p:cNvSpPr>
          <p:nvPr/>
        </p:nvSpPr>
        <p:spPr>
          <a:xfrm>
            <a:off x="5980670" y="1974259"/>
            <a:ext cx="5329457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He considered it his greatest </a:t>
            </a:r>
            <a:br>
              <a:rPr lang="en-US" sz="2000" dirty="0"/>
            </a:br>
            <a:r>
              <a:rPr lang="en-US" sz="2000" dirty="0"/>
              <a:t> contribution to the world of art, far </a:t>
            </a:r>
            <a:br>
              <a:rPr lang="en-US" sz="2000" dirty="0"/>
            </a:br>
            <a:r>
              <a:rPr lang="en-US" sz="2000" dirty="0"/>
              <a:t> above that of his civic paintings.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He did it purely for financial stability,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since this was a slow period in his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career.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He loathed the subjects of his </a:t>
            </a:r>
            <a:br>
              <a:rPr lang="en-US" sz="2000" dirty="0"/>
            </a:br>
            <a:r>
              <a:rPr lang="en-US" sz="2000" dirty="0"/>
              <a:t> paintings, and this can be seen in the </a:t>
            </a:r>
            <a:br>
              <a:rPr lang="en-US" sz="2000" dirty="0"/>
            </a:br>
            <a:r>
              <a:rPr lang="en-US" sz="2000" dirty="0"/>
              <a:t> portraits themselves.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He did not do it for economic reasons,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but rather as an act of devotion to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friends.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35C90D0-3D00-61A7-CA9B-C4AA3B605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4913531" cy="2595678"/>
          </a:xfrm>
          <a:prstGeom prst="rect">
            <a:avLst/>
          </a:prstGeom>
        </p:spPr>
      </p:pic>
      <p:sp>
        <p:nvSpPr>
          <p:cNvPr id="8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92ED2D4D-4F10-3A1C-3A40-90E9CD38805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B8F65E-45CD-F3C0-99E6-4BA72105C1A9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What does the passage state is Watts’s view of painting personal portraits after returning from his trip to the East?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A9D05D7-36B0-7361-3B95-50977D36D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4913531" cy="2595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AB0AAD-0623-0E19-762C-1536E7BC4060}"/>
              </a:ext>
            </a:extLst>
          </p:cNvPr>
          <p:cNvSpPr txBox="1"/>
          <p:nvPr/>
        </p:nvSpPr>
        <p:spPr>
          <a:xfrm>
            <a:off x="6229781" y="1902937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085967-AEC1-CE08-2D6D-DFB7C0AA20B8}"/>
              </a:ext>
            </a:extLst>
          </p:cNvPr>
          <p:cNvSpPr txBox="1">
            <a:spLocks/>
          </p:cNvSpPr>
          <p:nvPr/>
        </p:nvSpPr>
        <p:spPr>
          <a:xfrm>
            <a:off x="5980670" y="1974259"/>
            <a:ext cx="5329457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He considered it his greatest </a:t>
            </a:r>
            <a:br>
              <a:rPr lang="en-US" sz="2000" dirty="0"/>
            </a:br>
            <a:r>
              <a:rPr lang="en-US" sz="2000" dirty="0"/>
              <a:t> contribution to the world of art, far </a:t>
            </a:r>
            <a:br>
              <a:rPr lang="en-US" sz="2000" dirty="0"/>
            </a:br>
            <a:r>
              <a:rPr lang="en-US" sz="2000" dirty="0"/>
              <a:t> above that of his civic paintings.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He did it purely for financial stability,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since this was a slow period in his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career.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He loathed the subjects of his </a:t>
            </a:r>
            <a:br>
              <a:rPr lang="en-US" sz="2000" dirty="0"/>
            </a:br>
            <a:r>
              <a:rPr lang="en-US" sz="2000" dirty="0"/>
              <a:t> paintings, and this can be seen in the </a:t>
            </a:r>
            <a:br>
              <a:rPr lang="en-US" sz="2000" dirty="0"/>
            </a:br>
            <a:r>
              <a:rPr lang="en-US" sz="2000" dirty="0"/>
              <a:t> portraits themselves.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He did not do it for economic reasons,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but rather as an act of devotion to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friends.</a:t>
            </a:r>
          </a:p>
        </p:txBody>
      </p:sp>
      <p:sp>
        <p:nvSpPr>
          <p:cNvPr id="5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8E828C6E-3682-67C8-BF6B-503CA7A99F64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6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111461-EBB0-CC37-D730-2E0E45377E9B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What does the passage state is Watts’s view of painting personal portraits after returning from his trip to the East?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48D0696-E7B4-5F1C-A9D1-AA6718908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4913531" cy="2595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E418C-414C-6737-F4A7-15D3E77268CA}"/>
              </a:ext>
            </a:extLst>
          </p:cNvPr>
          <p:cNvSpPr txBox="1"/>
          <p:nvPr/>
        </p:nvSpPr>
        <p:spPr>
          <a:xfrm>
            <a:off x="6229781" y="1902937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B0F4B-BD8B-B3EC-B96F-DCE599C2467E}"/>
              </a:ext>
            </a:extLst>
          </p:cNvPr>
          <p:cNvSpPr txBox="1"/>
          <p:nvPr/>
        </p:nvSpPr>
        <p:spPr>
          <a:xfrm>
            <a:off x="6229781" y="2864032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0BAEA22-4689-F494-E93C-B8489829F152}"/>
              </a:ext>
            </a:extLst>
          </p:cNvPr>
          <p:cNvSpPr txBox="1">
            <a:spLocks/>
          </p:cNvSpPr>
          <p:nvPr/>
        </p:nvSpPr>
        <p:spPr>
          <a:xfrm>
            <a:off x="5980670" y="1974259"/>
            <a:ext cx="5329457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He considered it his greatest </a:t>
            </a:r>
            <a:br>
              <a:rPr lang="en-US" sz="2000" dirty="0"/>
            </a:br>
            <a:r>
              <a:rPr lang="en-US" sz="2000" dirty="0"/>
              <a:t> contribution to the world of art, far </a:t>
            </a:r>
            <a:br>
              <a:rPr lang="en-US" sz="2000" dirty="0"/>
            </a:br>
            <a:r>
              <a:rPr lang="en-US" sz="2000" dirty="0"/>
              <a:t> above that of his civic paintings.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He did it purely for financial stability,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since this was a slow period in his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career.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He loathed the subjects of his </a:t>
            </a:r>
            <a:br>
              <a:rPr lang="en-US" sz="2000" dirty="0"/>
            </a:br>
            <a:r>
              <a:rPr lang="en-US" sz="2000" dirty="0"/>
              <a:t> paintings, and this can be seen in the </a:t>
            </a:r>
            <a:br>
              <a:rPr lang="en-US" sz="2000" dirty="0"/>
            </a:br>
            <a:r>
              <a:rPr lang="en-US" sz="2000" dirty="0"/>
              <a:t> portraits themselves.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He did not do it for economic reasons,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but rather as an act of devotion to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friends.</a:t>
            </a:r>
          </a:p>
        </p:txBody>
      </p:sp>
      <p:sp>
        <p:nvSpPr>
          <p:cNvPr id="10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EE17F91A-E483-39D7-A898-CE5CE3D6B309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Guessing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CF0027DF-BD0E-AB28-7272-78B60DCCBC6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CFBA1-3EDF-4FEC-7301-F7AAA0C52FB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2D6798-8F28-FF65-DFE6-2D47E1CC57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6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111461-EBB0-CC37-D730-2E0E45377E9B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	</a:t>
            </a:r>
            <a:r>
              <a:rPr lang="en-US" dirty="0"/>
              <a:t>What does the passage state is Watts’s view of painting personal portraits after returning from his trip to the East?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48D0696-E7B4-5F1C-A9D1-AA6718908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3" y="1974259"/>
            <a:ext cx="4913531" cy="2595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E418C-414C-6737-F4A7-15D3E77268CA}"/>
              </a:ext>
            </a:extLst>
          </p:cNvPr>
          <p:cNvSpPr txBox="1"/>
          <p:nvPr/>
        </p:nvSpPr>
        <p:spPr>
          <a:xfrm>
            <a:off x="6229781" y="1902937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A797E-6183-084A-DDEE-A9536FBF3252}"/>
              </a:ext>
            </a:extLst>
          </p:cNvPr>
          <p:cNvSpPr txBox="1"/>
          <p:nvPr/>
        </p:nvSpPr>
        <p:spPr>
          <a:xfrm>
            <a:off x="6229781" y="4749153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B0F4B-BD8B-B3EC-B96F-DCE599C2467E}"/>
              </a:ext>
            </a:extLst>
          </p:cNvPr>
          <p:cNvSpPr txBox="1"/>
          <p:nvPr/>
        </p:nvSpPr>
        <p:spPr>
          <a:xfrm>
            <a:off x="6229781" y="2864032"/>
            <a:ext cx="3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0BAEA22-4689-F494-E93C-B8489829F152}"/>
              </a:ext>
            </a:extLst>
          </p:cNvPr>
          <p:cNvSpPr txBox="1">
            <a:spLocks/>
          </p:cNvSpPr>
          <p:nvPr/>
        </p:nvSpPr>
        <p:spPr>
          <a:xfrm>
            <a:off x="5980670" y="1974259"/>
            <a:ext cx="5329457" cy="38010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514350">
              <a:buFont typeface="Wingdings" pitchFamily="2" charset="2"/>
              <a:buAutoNum type="alphaUcParenR" startAt="6"/>
            </a:pPr>
            <a:r>
              <a:rPr lang="en-US" sz="2000" dirty="0"/>
              <a:t> He considered it his greatest </a:t>
            </a:r>
            <a:br>
              <a:rPr lang="en-US" sz="2000" dirty="0"/>
            </a:br>
            <a:r>
              <a:rPr lang="en-US" sz="2000" dirty="0"/>
              <a:t> contribution to the world of art, far </a:t>
            </a:r>
            <a:br>
              <a:rPr lang="en-US" sz="2000" dirty="0"/>
            </a:br>
            <a:r>
              <a:rPr lang="en-US" sz="2000" dirty="0"/>
              <a:t> above that of his civic paintings.</a:t>
            </a:r>
          </a:p>
          <a:p>
            <a:pPr marL="1085850" indent="-514350">
              <a:buAutoNum type="alphaUcParenR" startAt="6"/>
            </a:pPr>
            <a:r>
              <a:rPr lang="en-US" sz="2000" dirty="0">
                <a:ea typeface="Cambria Math" panose="02040503050406030204" pitchFamily="18" charset="0"/>
              </a:rPr>
              <a:t> He did it purely for financial stability,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since this was a slow period in his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career.</a:t>
            </a:r>
            <a:endParaRPr lang="en-US" sz="2000" dirty="0"/>
          </a:p>
          <a:p>
            <a:pPr marL="1085850" indent="-514350">
              <a:buAutoNum type="alphaUcParenR" startAt="6"/>
            </a:pPr>
            <a:r>
              <a:rPr lang="en-US" sz="2000" dirty="0"/>
              <a:t> He loathed the subjects of his </a:t>
            </a:r>
            <a:br>
              <a:rPr lang="en-US" sz="2000" dirty="0"/>
            </a:br>
            <a:r>
              <a:rPr lang="en-US" sz="2000" dirty="0"/>
              <a:t> paintings, and this can be seen in the </a:t>
            </a:r>
            <a:br>
              <a:rPr lang="en-US" sz="2000" dirty="0"/>
            </a:br>
            <a:r>
              <a:rPr lang="en-US" sz="2000" dirty="0"/>
              <a:t> portraits themselves.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en-US" sz="2000" dirty="0">
                <a:ea typeface="Cambria Math" panose="02040503050406030204" pitchFamily="18" charset="0"/>
              </a:rPr>
              <a:t> He did not do it for economic reasons,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but rather as an act of devotion to </a:t>
            </a:r>
            <a:br>
              <a:rPr lang="en-US" sz="2000" dirty="0">
                <a:ea typeface="Cambria Math" panose="02040503050406030204" pitchFamily="18" charset="0"/>
              </a:rPr>
            </a:br>
            <a:r>
              <a:rPr lang="en-US" sz="2000" dirty="0">
                <a:ea typeface="Cambria Math" panose="02040503050406030204" pitchFamily="18" charset="0"/>
              </a:rPr>
              <a:t> friends.</a:t>
            </a:r>
          </a:p>
        </p:txBody>
      </p:sp>
      <p:sp>
        <p:nvSpPr>
          <p:cNvPr id="10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EE17F91A-E483-39D7-A898-CE5CE3D6B309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2A84FA-E583-415C-9F7B-6E4C43BC69ED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20617</TotalTime>
  <Words>1109</Words>
  <Application>Microsoft Office PowerPoint</Application>
  <PresentationFormat>Widescreen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850</cp:revision>
  <dcterms:created xsi:type="dcterms:W3CDTF">2019-07-03T20:42:54Z</dcterms:created>
  <dcterms:modified xsi:type="dcterms:W3CDTF">2022-09-21T20:35:01Z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146333400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