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5"/>
  </p:handoutMasterIdLst>
  <p:sldIdLst>
    <p:sldId id="364" r:id="rId5"/>
    <p:sldId id="772" r:id="rId6"/>
    <p:sldId id="760" r:id="rId7"/>
    <p:sldId id="773" r:id="rId8"/>
    <p:sldId id="774" r:id="rId9"/>
    <p:sldId id="775" r:id="rId10"/>
    <p:sldId id="776" r:id="rId11"/>
    <p:sldId id="777" r:id="rId12"/>
    <p:sldId id="778" r:id="rId13"/>
    <p:sldId id="7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15AB6AA7-A0A5-F94A-F3EC-368790BFF5C1}" name="Allison Eskind" initials="AE" userId="Allison Eskind" providerId="None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2953"/>
    <a:srgbClr val="D5113B"/>
    <a:srgbClr val="EC1442"/>
    <a:srgbClr val="DF2529"/>
    <a:srgbClr val="DA1834"/>
    <a:srgbClr val="DB1B20"/>
    <a:srgbClr val="F7D1DA"/>
    <a:srgbClr val="9972B2"/>
    <a:srgbClr val="E8D2E6"/>
    <a:srgbClr val="2E7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94660"/>
  </p:normalViewPr>
  <p:slideViewPr>
    <p:cSldViewPr snapToGrid="0">
      <p:cViewPr>
        <p:scale>
          <a:sx n="75" d="100"/>
          <a:sy n="75" d="100"/>
        </p:scale>
        <p:origin x="749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A1834"/>
            </a:gs>
            <a:gs pos="96000">
              <a:srgbClr val="F7D1DA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82CE6A-DA65-F14B-80FE-7723AF18ED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52336" y="330941"/>
            <a:ext cx="6153325" cy="685800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7 | Math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11CA040-E4A4-582F-B130-58B97B7EEE03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Guessing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53A0AE-B946-0B85-E3E6-EF9D4D31BBBC}"/>
              </a:ext>
            </a:extLst>
          </p:cNvPr>
          <p:cNvGrpSpPr>
            <a:grpSpLocks/>
          </p:cNvGrpSpPr>
          <p:nvPr/>
        </p:nvGrpSpPr>
        <p:grpSpPr>
          <a:xfrm>
            <a:off x="9591677" y="503667"/>
            <a:ext cx="2252662" cy="402578"/>
            <a:chOff x="9591677" y="1154768"/>
            <a:chExt cx="2252662" cy="402578"/>
          </a:xfrm>
        </p:grpSpPr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6AB74A9D-A7A8-4131-EE17-DA712BB1E2E1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1154768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Test Mastery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02D4E8B-B33E-2296-6D17-9A1AEE956F30}"/>
                </a:ext>
              </a:extLst>
            </p:cNvPr>
            <p:cNvGrpSpPr>
              <a:grpSpLocks/>
            </p:cNvGrpSpPr>
            <p:nvPr/>
          </p:nvGrpSpPr>
          <p:grpSpPr>
            <a:xfrm>
              <a:off x="9591677" y="1193686"/>
              <a:ext cx="222690" cy="228545"/>
              <a:chOff x="9591677" y="1193686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4" name="Freeform: Shape 29">
                <a:extLst>
                  <a:ext uri="{FF2B5EF4-FFF2-40B4-BE49-F238E27FC236}">
                    <a16:creationId xmlns:a16="http://schemas.microsoft.com/office/drawing/2014/main" id="{71B44929-3A95-6610-B332-1D66B3E0D87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69359" y="1193686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30">
                <a:extLst>
                  <a:ext uri="{FF2B5EF4-FFF2-40B4-BE49-F238E27FC236}">
                    <a16:creationId xmlns:a16="http://schemas.microsoft.com/office/drawing/2014/main" id="{A6367D03-3309-A150-7FF6-822DE3BF7DD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30856" y="1283303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31">
                <a:extLst>
                  <a:ext uri="{FF2B5EF4-FFF2-40B4-BE49-F238E27FC236}">
                    <a16:creationId xmlns:a16="http://schemas.microsoft.com/office/drawing/2014/main" id="{F79509D6-73F6-585F-8641-128807C201E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591677" y="1361886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13" name="Slide Sequence Indicator">
            <a:extLst>
              <a:ext uri="{FF2B5EF4-FFF2-40B4-BE49-F238E27FC236}">
                <a16:creationId xmlns:a16="http://schemas.microsoft.com/office/drawing/2014/main" id="{25BD8A6F-BC47-A4E2-01A4-7785A7540D06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771E4F6-FA8B-F793-4853-8AD86A19BCDC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AEE3F2-0BA9-F227-4F61-F796F5217F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2</a:t>
              </a:r>
            </a:p>
          </p:txBody>
        </p:sp>
      </p:grpSp>
      <p:grpSp>
        <p:nvGrpSpPr>
          <p:cNvPr id="16" name="Instruction Title - Practice Set">
            <a:extLst>
              <a:ext uri="{FF2B5EF4-FFF2-40B4-BE49-F238E27FC236}">
                <a16:creationId xmlns:a16="http://schemas.microsoft.com/office/drawing/2014/main" id="{76C5C948-1B85-06FD-2FC0-B713904086FA}"/>
              </a:ext>
            </a:extLst>
          </p:cNvPr>
          <p:cNvGrpSpPr/>
          <p:nvPr/>
        </p:nvGrpSpPr>
        <p:grpSpPr>
          <a:xfrm>
            <a:off x="822959" y="1685471"/>
            <a:ext cx="10477501" cy="539109"/>
            <a:chOff x="838199" y="2048925"/>
            <a:chExt cx="10477501" cy="539109"/>
          </a:xfrm>
        </p:grpSpPr>
        <p:sp>
          <p:nvSpPr>
            <p:cNvPr id="17" name="Text Placeholder 4">
              <a:extLst>
                <a:ext uri="{FF2B5EF4-FFF2-40B4-BE49-F238E27FC236}">
                  <a16:creationId xmlns:a16="http://schemas.microsoft.com/office/drawing/2014/main" id="{09798722-F1AA-EEB3-62CB-77B7586E0C2D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048925"/>
              <a:ext cx="4234816" cy="539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EE2953"/>
                  </a:solidFill>
                </a:rPr>
                <a:t>Bonus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40628B0-C6BC-2B6A-B7F3-F553761B797D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575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51E3C86D-C7CA-11FC-6F49-3C160E07D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2569094"/>
            <a:ext cx="10323920" cy="301547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960F529B-4A1F-1B85-B75D-4D40CBBF39CA}"/>
              </a:ext>
            </a:extLst>
          </p:cNvPr>
          <p:cNvSpPr/>
          <p:nvPr/>
        </p:nvSpPr>
        <p:spPr>
          <a:xfrm>
            <a:off x="10026361" y="4278286"/>
            <a:ext cx="190933" cy="190933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66B7417-D56C-AD6C-66FE-B141DC89182C}"/>
              </a:ext>
            </a:extLst>
          </p:cNvPr>
          <p:cNvSpPr/>
          <p:nvPr/>
        </p:nvSpPr>
        <p:spPr>
          <a:xfrm>
            <a:off x="10026360" y="4559274"/>
            <a:ext cx="190933" cy="190933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9F88CA-17EE-355F-545D-01FCA0387A47}"/>
              </a:ext>
            </a:extLst>
          </p:cNvPr>
          <p:cNvSpPr/>
          <p:nvPr/>
        </p:nvSpPr>
        <p:spPr>
          <a:xfrm>
            <a:off x="10026360" y="4844792"/>
            <a:ext cx="190933" cy="190933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8F82912-BB08-D7A7-1D16-2CB7C00A9EB4}"/>
              </a:ext>
            </a:extLst>
          </p:cNvPr>
          <p:cNvSpPr/>
          <p:nvPr/>
        </p:nvSpPr>
        <p:spPr>
          <a:xfrm>
            <a:off x="10026360" y="5119707"/>
            <a:ext cx="190933" cy="190933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62B3325-0580-609E-9EE3-4271791A63E9}"/>
              </a:ext>
            </a:extLst>
          </p:cNvPr>
          <p:cNvSpPr/>
          <p:nvPr/>
        </p:nvSpPr>
        <p:spPr>
          <a:xfrm>
            <a:off x="10026360" y="5393637"/>
            <a:ext cx="190933" cy="190933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64940D-E566-4504-A4F8-6FC32F28BA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3149D14-273E-474C-8928-9350A79A4D6F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F3A14-79EC-C144-8B0D-9998E102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6EAA3AD-C538-6028-E2B7-7B4EF6D2C6E7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EE2953"/>
                </a:solidFill>
              </a:rPr>
              <a:t>Learning Targets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22103B-0048-01B2-433B-F532B4545EB2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6289D57-A9A0-DC58-B992-41429BBECE59}"/>
              </a:ext>
            </a:extLst>
          </p:cNvPr>
          <p:cNvSpPr txBox="1">
            <a:spLocks/>
          </p:cNvSpPr>
          <p:nvPr/>
        </p:nvSpPr>
        <p:spPr>
          <a:xfrm>
            <a:off x="819787" y="2461029"/>
            <a:ext cx="10559002" cy="273818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Use the limitations of the ACT test format to improve the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accuracy of guesses.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Apply statistically effective strategies when making a random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guess.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Practice applying the Column Counting strategy.</a:t>
            </a:r>
          </a:p>
        </p:txBody>
      </p:sp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3</a:t>
              </a:r>
            </a:p>
          </p:txBody>
        </p:sp>
      </p:grpSp>
      <p:sp>
        <p:nvSpPr>
          <p:cNvPr id="12" name="Content Placeholder 6">
            <a:hlinkClick r:id="rId2" action="ppaction://hlinksldjump"/>
            <a:extLst>
              <a:ext uri="{FF2B5EF4-FFF2-40B4-BE49-F238E27FC236}">
                <a16:creationId xmlns:a16="http://schemas.microsoft.com/office/drawing/2014/main" id="{265FA586-3EB1-B88D-CCD4-886E26260881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5ADC163-1DF5-213E-74F9-978FFA5C1175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dirty="0"/>
              <a:t>In the image below, Δ</a:t>
            </a:r>
            <a:r>
              <a:rPr lang="en-US" i="1" dirty="0"/>
              <a:t>HJI</a:t>
            </a:r>
            <a:r>
              <a:rPr lang="en-US" dirty="0"/>
              <a:t> and Δ</a:t>
            </a:r>
            <a:r>
              <a:rPr lang="en-US" i="1" dirty="0"/>
              <a:t>NMO</a:t>
            </a:r>
            <a:r>
              <a:rPr lang="en-US" dirty="0"/>
              <a:t> are similar triangles with the given side lengths in inches. What is the perimeter, in inches, of Δ</a:t>
            </a:r>
            <a:r>
              <a:rPr lang="en-US" i="1" dirty="0"/>
              <a:t>HJI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4AFF3-6170-5A6E-2F9B-84B12872DD1D}"/>
              </a:ext>
            </a:extLst>
          </p:cNvPr>
          <p:cNvSpPr txBox="1">
            <a:spLocks/>
          </p:cNvSpPr>
          <p:nvPr/>
        </p:nvSpPr>
        <p:spPr>
          <a:xfrm>
            <a:off x="6648450" y="2468724"/>
            <a:ext cx="4464050" cy="25442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AutoNum type="alphaUcParenR"/>
            </a:pPr>
            <a:r>
              <a:rPr lang="en-US" dirty="0"/>
              <a:t> 21</a:t>
            </a:r>
          </a:p>
          <a:p>
            <a:pPr marL="1085850" indent="-514350">
              <a:buAutoNum type="alphaUcParenR"/>
            </a:pPr>
            <a:r>
              <a:rPr lang="en-US" dirty="0">
                <a:ea typeface="Cambria Math" panose="02040503050406030204" pitchFamily="18" charset="0"/>
              </a:rPr>
              <a:t> 42</a:t>
            </a:r>
            <a:endParaRPr lang="en-US" dirty="0"/>
          </a:p>
          <a:p>
            <a:pPr marL="1085850" indent="-514350">
              <a:buAutoNum type="alphaUcParenR"/>
            </a:pPr>
            <a:r>
              <a:rPr lang="en-US" dirty="0"/>
              <a:t> 48</a:t>
            </a:r>
          </a:p>
          <a:p>
            <a:pPr marL="1085850" indent="-514350">
              <a:buAutoNum type="alphaUcParenR"/>
            </a:pPr>
            <a:r>
              <a:rPr lang="en-US" dirty="0">
                <a:ea typeface="Cambria Math" panose="02040503050406030204" pitchFamily="18" charset="0"/>
              </a:rPr>
              <a:t> 69</a:t>
            </a:r>
          </a:p>
          <a:p>
            <a:pPr marL="1085850" indent="-514350">
              <a:buAutoNum type="alphaUcParenR"/>
            </a:pPr>
            <a:r>
              <a:rPr lang="en-US" b="0" dirty="0">
                <a:ea typeface="Cambria Math" panose="02040503050406030204" pitchFamily="18" charset="0"/>
              </a:rPr>
              <a:t> 90</a:t>
            </a:r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9F90335-AB48-E659-3A22-B7F770B98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0060" y="3047278"/>
            <a:ext cx="5508390" cy="140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3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92775-BFB0-EF9A-3D1D-D4A94AB2BE4A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dirty="0"/>
              <a:t>In the image below, Δ</a:t>
            </a:r>
            <a:r>
              <a:rPr lang="en-US" i="1" dirty="0"/>
              <a:t>HJI</a:t>
            </a:r>
            <a:r>
              <a:rPr lang="en-US" dirty="0"/>
              <a:t> and Δ</a:t>
            </a:r>
            <a:r>
              <a:rPr lang="en-US" i="1" dirty="0"/>
              <a:t>NMO</a:t>
            </a:r>
            <a:r>
              <a:rPr lang="en-US" dirty="0"/>
              <a:t> are similar triangles with the given side lengths in inches. What is the perimeter, in inches, of Δ</a:t>
            </a:r>
            <a:r>
              <a:rPr lang="en-US" i="1" dirty="0"/>
              <a:t>HJI</a:t>
            </a:r>
            <a:r>
              <a:rPr lang="en-US" dirty="0"/>
              <a:t>?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B39ED36-121D-8892-DB47-42B262AEA702}"/>
              </a:ext>
            </a:extLst>
          </p:cNvPr>
          <p:cNvSpPr txBox="1">
            <a:spLocks/>
          </p:cNvSpPr>
          <p:nvPr/>
        </p:nvSpPr>
        <p:spPr>
          <a:xfrm>
            <a:off x="6648450" y="2468724"/>
            <a:ext cx="4464050" cy="25442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AutoNum type="alphaUcParenR"/>
            </a:pPr>
            <a:r>
              <a:rPr lang="en-US" dirty="0"/>
              <a:t> 21</a:t>
            </a:r>
          </a:p>
          <a:p>
            <a:pPr marL="1085850" indent="-514350">
              <a:buAutoNum type="alphaUcParenR"/>
            </a:pPr>
            <a:r>
              <a:rPr lang="en-US" dirty="0">
                <a:ea typeface="Cambria Math" panose="02040503050406030204" pitchFamily="18" charset="0"/>
              </a:rPr>
              <a:t> 42</a:t>
            </a:r>
            <a:endParaRPr lang="en-US" dirty="0"/>
          </a:p>
          <a:p>
            <a:pPr marL="1085850" indent="-514350">
              <a:buAutoNum type="alphaUcParenR"/>
            </a:pPr>
            <a:r>
              <a:rPr lang="en-US" dirty="0"/>
              <a:t> 48</a:t>
            </a:r>
          </a:p>
          <a:p>
            <a:pPr marL="1085850" indent="-514350">
              <a:buAutoNum type="alphaUcParenR"/>
            </a:pPr>
            <a:r>
              <a:rPr lang="en-US" dirty="0">
                <a:ea typeface="Cambria Math" panose="02040503050406030204" pitchFamily="18" charset="0"/>
              </a:rPr>
              <a:t> 69</a:t>
            </a:r>
          </a:p>
          <a:p>
            <a:pPr marL="1085850" indent="-514350">
              <a:buAutoNum type="alphaUcParenR"/>
            </a:pPr>
            <a:r>
              <a:rPr lang="en-US" b="0" dirty="0">
                <a:ea typeface="Cambria Math" panose="02040503050406030204" pitchFamily="18" charset="0"/>
              </a:rPr>
              <a:t> 90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E96C5F-F41B-0278-E52A-5AAC7EB81006}"/>
              </a:ext>
            </a:extLst>
          </p:cNvPr>
          <p:cNvSpPr txBox="1">
            <a:spLocks/>
          </p:cNvSpPr>
          <p:nvPr/>
        </p:nvSpPr>
        <p:spPr>
          <a:xfrm>
            <a:off x="3251131" y="3898957"/>
            <a:ext cx="1309997" cy="3831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/>
            <a:r>
              <a:rPr lang="en-US" sz="2100" dirty="0">
                <a:solidFill>
                  <a:srgbClr val="00B050"/>
                </a:solidFill>
              </a:rPr>
              <a:t>25</a:t>
            </a:r>
          </a:p>
        </p:txBody>
      </p:sp>
      <p:sp>
        <p:nvSpPr>
          <p:cNvPr id="18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390E4367-EB4C-A84F-AA85-BCC39535A742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2061867-501C-F74A-2BE2-DB86B2D2F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0060" y="3047278"/>
            <a:ext cx="5508390" cy="140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4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3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5E67B-AE12-7043-7570-3041E2522BFC}"/>
              </a:ext>
            </a:extLst>
          </p:cNvPr>
          <p:cNvSpPr txBox="1">
            <a:spLocks/>
          </p:cNvSpPr>
          <p:nvPr/>
        </p:nvSpPr>
        <p:spPr>
          <a:xfrm>
            <a:off x="3251131" y="3898957"/>
            <a:ext cx="1309997" cy="3831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/>
            <a:r>
              <a:rPr lang="en-US" sz="2100" dirty="0">
                <a:solidFill>
                  <a:srgbClr val="00B050"/>
                </a:solidFill>
              </a:rPr>
              <a:t>25</a:t>
            </a:r>
          </a:p>
        </p:txBody>
      </p:sp>
      <p:sp>
        <p:nvSpPr>
          <p:cNvPr id="14" name="Yellow Box">
            <a:extLst>
              <a:ext uri="{FF2B5EF4-FFF2-40B4-BE49-F238E27FC236}">
                <a16:creationId xmlns:a16="http://schemas.microsoft.com/office/drawing/2014/main" id="{CCAD78E7-0A56-D004-1C04-19D49A7B0831}"/>
              </a:ext>
            </a:extLst>
          </p:cNvPr>
          <p:cNvSpPr/>
          <p:nvPr/>
        </p:nvSpPr>
        <p:spPr>
          <a:xfrm>
            <a:off x="7221649" y="4525311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1091A6D-CF63-C249-F2E8-53E93F78EB8B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dirty="0"/>
              <a:t>In the image below, Δ</a:t>
            </a:r>
            <a:r>
              <a:rPr lang="en-US" i="1" dirty="0"/>
              <a:t>HJI</a:t>
            </a:r>
            <a:r>
              <a:rPr lang="en-US" dirty="0"/>
              <a:t> and Δ</a:t>
            </a:r>
            <a:r>
              <a:rPr lang="en-US" i="1" dirty="0"/>
              <a:t>NMO</a:t>
            </a:r>
            <a:r>
              <a:rPr lang="en-US" dirty="0"/>
              <a:t> are similar triangles with the given side lengths in inches. What is the perimeter, in inches, of Δ</a:t>
            </a:r>
            <a:r>
              <a:rPr lang="en-US" i="1" dirty="0"/>
              <a:t>HJI</a:t>
            </a:r>
            <a:r>
              <a:rPr lang="en-US" dirty="0"/>
              <a:t>?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F63051A-2919-35D3-83CC-927DB01D93CC}"/>
              </a:ext>
            </a:extLst>
          </p:cNvPr>
          <p:cNvSpPr txBox="1">
            <a:spLocks/>
          </p:cNvSpPr>
          <p:nvPr/>
        </p:nvSpPr>
        <p:spPr>
          <a:xfrm>
            <a:off x="6648450" y="2468724"/>
            <a:ext cx="4464050" cy="25442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AutoNum type="alphaUcParenR"/>
            </a:pPr>
            <a:r>
              <a:rPr lang="en-US" dirty="0"/>
              <a:t> 21</a:t>
            </a:r>
          </a:p>
          <a:p>
            <a:pPr marL="1085850" indent="-514350">
              <a:buAutoNum type="alphaUcParenR"/>
            </a:pPr>
            <a:r>
              <a:rPr lang="en-US" dirty="0">
                <a:ea typeface="Cambria Math" panose="02040503050406030204" pitchFamily="18" charset="0"/>
              </a:rPr>
              <a:t> 42</a:t>
            </a:r>
            <a:endParaRPr lang="en-US" dirty="0"/>
          </a:p>
          <a:p>
            <a:pPr marL="1085850" indent="-514350">
              <a:buAutoNum type="alphaUcParenR"/>
            </a:pPr>
            <a:r>
              <a:rPr lang="en-US" dirty="0"/>
              <a:t> 48</a:t>
            </a:r>
          </a:p>
          <a:p>
            <a:pPr marL="1085850" indent="-514350">
              <a:buAutoNum type="alphaUcParenR"/>
            </a:pPr>
            <a:r>
              <a:rPr lang="en-US" dirty="0">
                <a:ea typeface="Cambria Math" panose="02040503050406030204" pitchFamily="18" charset="0"/>
              </a:rPr>
              <a:t> 69</a:t>
            </a:r>
          </a:p>
          <a:p>
            <a:pPr marL="1085850" indent="-514350">
              <a:buAutoNum type="alphaUcParenR"/>
            </a:pPr>
            <a:r>
              <a:rPr lang="en-US" b="0" dirty="0">
                <a:ea typeface="Cambria Math" panose="02040503050406030204" pitchFamily="18" charset="0"/>
              </a:rPr>
              <a:t> 90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6EEAEC3-4CE3-8C73-8FA2-919BAD4C6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060" y="3047278"/>
            <a:ext cx="5508390" cy="140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2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2</a:t>
              </a:r>
            </a:p>
          </p:txBody>
        </p:sp>
      </p:grpSp>
      <p:sp>
        <p:nvSpPr>
          <p:cNvPr id="12" name="Content Placeholder 6">
            <a:hlinkClick r:id="rId2" action="ppaction://hlinksldjump"/>
            <a:extLst>
              <a:ext uri="{FF2B5EF4-FFF2-40B4-BE49-F238E27FC236}">
                <a16:creationId xmlns:a16="http://schemas.microsoft.com/office/drawing/2014/main" id="{265FA586-3EB1-B88D-CCD4-886E26260881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AF7BA65-2517-2F38-503D-DCB87A7A75BB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1384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	</a:t>
            </a:r>
            <a:r>
              <a:rPr lang="en-US" dirty="0"/>
              <a:t>In the figure below, the area of the larger square is 100 square inches, and the area of the smaller square is 64 square inches. What is </a:t>
            </a:r>
            <a:r>
              <a:rPr lang="en-US" i="1" dirty="0"/>
              <a:t>x</a:t>
            </a:r>
            <a:r>
              <a:rPr lang="en-US" dirty="0"/>
              <a:t>, in inches?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E48D7-FF7F-AE0C-3D8C-A6E7E17A4816}"/>
              </a:ext>
            </a:extLst>
          </p:cNvPr>
          <p:cNvSpPr txBox="1">
            <a:spLocks/>
          </p:cNvSpPr>
          <p:nvPr/>
        </p:nvSpPr>
        <p:spPr>
          <a:xfrm>
            <a:off x="6648450" y="2468724"/>
            <a:ext cx="4464050" cy="25442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Font typeface="Wingdings" pitchFamily="2" charset="2"/>
              <a:buAutoNum type="alphaUcParenR" startAt="6"/>
            </a:pPr>
            <a:r>
              <a:rPr lang="en-US" dirty="0"/>
              <a:t> 2</a:t>
            </a:r>
          </a:p>
          <a:p>
            <a:pPr marL="1085850" indent="-514350">
              <a:buAutoNum type="alphaUcParenR" startAt="6"/>
            </a:pPr>
            <a:r>
              <a:rPr lang="en-US" dirty="0">
                <a:ea typeface="Cambria Math" panose="02040503050406030204" pitchFamily="18" charset="0"/>
              </a:rPr>
              <a:t> 8</a:t>
            </a:r>
            <a:endParaRPr lang="en-US" dirty="0"/>
          </a:p>
          <a:p>
            <a:pPr marL="1085850" indent="-514350">
              <a:buAutoNum type="alphaUcParenR" startAt="6"/>
            </a:pPr>
            <a:r>
              <a:rPr lang="en-US" dirty="0"/>
              <a:t> 10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en-US" dirty="0">
                <a:ea typeface="Cambria Math" panose="02040503050406030204" pitchFamily="18" charset="0"/>
              </a:rPr>
              <a:t> 18</a:t>
            </a:r>
          </a:p>
          <a:p>
            <a:pPr marL="1085850" indent="-514350">
              <a:buAutoNum type="alphaUcParenR" startAt="10"/>
            </a:pPr>
            <a:r>
              <a:rPr lang="en-US" b="0" dirty="0">
                <a:ea typeface="Cambria Math" panose="02040503050406030204" pitchFamily="18" charset="0"/>
              </a:rPr>
              <a:t> </a:t>
            </a:r>
            <a:r>
              <a:rPr lang="en-US" dirty="0">
                <a:ea typeface="Cambria Math" panose="02040503050406030204" pitchFamily="18" charset="0"/>
              </a:rPr>
              <a:t>36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2492A7-9194-4FBB-6FCC-4D991B3FF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519" y="2640648"/>
            <a:ext cx="2457737" cy="292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2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Yellow Box">
            <a:extLst>
              <a:ext uri="{FF2B5EF4-FFF2-40B4-BE49-F238E27FC236}">
                <a16:creationId xmlns:a16="http://schemas.microsoft.com/office/drawing/2014/main" id="{B3A8E66C-4405-18B8-0BC1-DF2CCEBC00D3}"/>
              </a:ext>
            </a:extLst>
          </p:cNvPr>
          <p:cNvSpPr/>
          <p:nvPr/>
        </p:nvSpPr>
        <p:spPr>
          <a:xfrm>
            <a:off x="7221650" y="2486445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ACBC5-B4CC-D35F-1EFF-351C5C00B4DE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1384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	</a:t>
            </a:r>
            <a:r>
              <a:rPr lang="en-US" dirty="0"/>
              <a:t>In the figure below, the area of the larger square is 100 square inches, and the area of the smaller square is 64 square inches. What is </a:t>
            </a:r>
            <a:r>
              <a:rPr lang="en-US" i="1" dirty="0"/>
              <a:t>x</a:t>
            </a:r>
            <a:r>
              <a:rPr lang="en-US" dirty="0"/>
              <a:t>, in inches?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E39E5C-4B78-6978-3672-6C0D60D63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519" y="2640648"/>
            <a:ext cx="2457737" cy="2925878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657C340-DB83-E16A-DD34-0B62C0FB3280}"/>
              </a:ext>
            </a:extLst>
          </p:cNvPr>
          <p:cNvSpPr txBox="1">
            <a:spLocks/>
          </p:cNvSpPr>
          <p:nvPr/>
        </p:nvSpPr>
        <p:spPr>
          <a:xfrm>
            <a:off x="6648450" y="2468724"/>
            <a:ext cx="4464050" cy="25442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Font typeface="Wingdings" pitchFamily="2" charset="2"/>
              <a:buAutoNum type="alphaUcParenR" startAt="6"/>
            </a:pPr>
            <a:r>
              <a:rPr lang="en-US" dirty="0"/>
              <a:t> 2</a:t>
            </a:r>
          </a:p>
          <a:p>
            <a:pPr marL="1085850" indent="-514350">
              <a:buAutoNum type="alphaUcParenR" startAt="6"/>
            </a:pPr>
            <a:r>
              <a:rPr lang="en-US" dirty="0">
                <a:ea typeface="Cambria Math" panose="02040503050406030204" pitchFamily="18" charset="0"/>
              </a:rPr>
              <a:t> 8</a:t>
            </a:r>
            <a:endParaRPr lang="en-US" dirty="0"/>
          </a:p>
          <a:p>
            <a:pPr marL="1085850" indent="-514350">
              <a:buAutoNum type="alphaUcParenR" startAt="6"/>
            </a:pPr>
            <a:r>
              <a:rPr lang="en-US" dirty="0"/>
              <a:t> 10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en-US" dirty="0">
                <a:ea typeface="Cambria Math" panose="02040503050406030204" pitchFamily="18" charset="0"/>
              </a:rPr>
              <a:t> 18</a:t>
            </a:r>
          </a:p>
          <a:p>
            <a:pPr marL="1085850" indent="-514350">
              <a:buAutoNum type="alphaUcParenR" startAt="10"/>
            </a:pPr>
            <a:r>
              <a:rPr lang="en-US" b="0" dirty="0">
                <a:ea typeface="Cambria Math" panose="02040503050406030204" pitchFamily="18" charset="0"/>
              </a:rPr>
              <a:t> </a:t>
            </a:r>
            <a:r>
              <a:rPr lang="en-US" dirty="0">
                <a:ea typeface="Cambria Math" panose="02040503050406030204" pitchFamily="18" charset="0"/>
              </a:rPr>
              <a:t>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8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Instruction Title - Practice Set">
            <a:extLst>
              <a:ext uri="{FF2B5EF4-FFF2-40B4-BE49-F238E27FC236}">
                <a16:creationId xmlns:a16="http://schemas.microsoft.com/office/drawing/2014/main" id="{713C7F53-4C3A-D2EA-A672-9790B02095AE}"/>
              </a:ext>
            </a:extLst>
          </p:cNvPr>
          <p:cNvGrpSpPr/>
          <p:nvPr/>
        </p:nvGrpSpPr>
        <p:grpSpPr>
          <a:xfrm>
            <a:off x="822959" y="1685471"/>
            <a:ext cx="10477501" cy="539109"/>
            <a:chOff x="838199" y="2048925"/>
            <a:chExt cx="10477501" cy="539109"/>
          </a:xfrm>
        </p:grpSpPr>
        <p:sp>
          <p:nvSpPr>
            <p:cNvPr id="3" name="Text Placeholder 4">
              <a:extLst>
                <a:ext uri="{FF2B5EF4-FFF2-40B4-BE49-F238E27FC236}">
                  <a16:creationId xmlns:a16="http://schemas.microsoft.com/office/drawing/2014/main" id="{91A756A5-867A-4900-09C6-BE49822123E2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048925"/>
              <a:ext cx="4234816" cy="539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EE2953"/>
                  </a:solidFill>
                </a:rPr>
                <a:t>Bubble Sheet Strategies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236508F-C386-F1E8-650D-CC78FE9B790B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575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B0EE303-6A84-AC62-0046-666FB36C9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2569094"/>
            <a:ext cx="10323920" cy="301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F3469393-63DE-DCDC-D0C5-A8F10DF4F53C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0EFF0-D94C-700C-C351-8B3844AB571D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A05446-D796-A4E4-83D9-9ECED2FA2522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2</a:t>
              </a:r>
            </a:p>
          </p:txBody>
        </p:sp>
      </p:grpSp>
      <p:grpSp>
        <p:nvGrpSpPr>
          <p:cNvPr id="13" name="Instruction Title - Practice Set">
            <a:extLst>
              <a:ext uri="{FF2B5EF4-FFF2-40B4-BE49-F238E27FC236}">
                <a16:creationId xmlns:a16="http://schemas.microsoft.com/office/drawing/2014/main" id="{B37938E7-A85E-FA16-CF44-1ADB649C62FA}"/>
              </a:ext>
            </a:extLst>
          </p:cNvPr>
          <p:cNvGrpSpPr/>
          <p:nvPr/>
        </p:nvGrpSpPr>
        <p:grpSpPr>
          <a:xfrm>
            <a:off x="822959" y="1685471"/>
            <a:ext cx="10477501" cy="539109"/>
            <a:chOff x="838199" y="2048925"/>
            <a:chExt cx="10477501" cy="539109"/>
          </a:xfrm>
        </p:grpSpPr>
        <p:sp>
          <p:nvSpPr>
            <p:cNvPr id="14" name="Text Placeholder 4">
              <a:extLst>
                <a:ext uri="{FF2B5EF4-FFF2-40B4-BE49-F238E27FC236}">
                  <a16:creationId xmlns:a16="http://schemas.microsoft.com/office/drawing/2014/main" id="{B957E13A-1FDB-91CD-B830-4569E6E59EF8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048925"/>
              <a:ext cx="4234816" cy="539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EE2953"/>
                  </a:solidFill>
                </a:rPr>
                <a:t>Bonus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E6F2A77-576E-076F-D878-559F8DC004F0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575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33FCE9EA-9B99-30B8-D42F-F925CA119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2569094"/>
            <a:ext cx="10323920" cy="301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2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CF5285-36CC-4265-A545-F60EF46DE2EA}"/>
</file>

<file path=customXml/itemProps3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20729</TotalTime>
  <Words>349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Allison Eskind</cp:lastModifiedBy>
  <cp:revision>858</cp:revision>
  <dcterms:created xsi:type="dcterms:W3CDTF">2019-07-03T20:42:54Z</dcterms:created>
  <dcterms:modified xsi:type="dcterms:W3CDTF">2022-10-06T19:05:15Z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146333500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