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CA5A"/>
    <a:srgbClr val="3EBD72"/>
    <a:srgbClr val="56CA2F"/>
    <a:srgbClr val="CDE7CF"/>
    <a:srgbClr val="EE2953"/>
    <a:srgbClr val="F7D1DA"/>
    <a:srgbClr val="9972B2"/>
    <a:srgbClr val="E8D2E6"/>
    <a:srgbClr val="2E7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90CA5A"/>
            </a:gs>
            <a:gs pos="100000">
              <a:srgbClr val="CDE7CF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D195-77E6-9D4E-BAD1-AAC9C45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39812" y="364863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6 | Science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Elimination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1EB85-00E9-7691-0866-EAED034214AF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45F13C29-FE7A-5793-799C-C42DD1A97040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063A96-0661-0041-94BB-315D7A23CC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0C5F641B-B400-4C98-E992-8A07F5EE9B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30">
                <a:extLst>
                  <a:ext uri="{FF2B5EF4-FFF2-40B4-BE49-F238E27FC236}">
                    <a16:creationId xmlns:a16="http://schemas.microsoft.com/office/drawing/2014/main" id="{3A8F44A6-D91B-6032-07D8-03228FB41F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1EE2B054-FDED-8435-5D3B-B4D29D485F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E77A-C94D-DE48-9BFC-6AD90C8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CF3C157-1119-8AC0-EF61-BF824F3C1C0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408C16-79F9-BA24-D74D-944799C2C9E1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F45B57-FD8C-9679-B4BC-4DF5EFA24315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997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why the process of elimination is more effective than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searching for one correct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strategies specific to a subject test to improve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elimination skills.</a:t>
            </a: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8F32B5-C57B-DF4A-3B1D-54841C6F8D85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8700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1.	</a:t>
            </a:r>
            <a:r>
              <a:rPr lang="en-US" sz="2400" dirty="0"/>
              <a:t>Suppose a spring with a stiffness constant of 5 is used in an experiment. Based on Definition 1, how would the force exerted by this new spring when stretched a distance of 10 cm compare to a standard spring with a stiffness constant of 2 stretched the same distance?</a:t>
            </a:r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larger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less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less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larger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smaller since </a:t>
            </a:r>
            <a:r>
              <a:rPr lang="en-US" sz="2400" i="1" dirty="0"/>
              <a:t>x </a:t>
            </a:r>
            <a:r>
              <a:rPr lang="en-US" sz="2400" dirty="0"/>
              <a:t>is smaller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 </a:t>
            </a:r>
          </a:p>
        </p:txBody>
      </p:sp>
      <p:sp>
        <p:nvSpPr>
          <p:cNvPr id="6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E0AC9CB6-7F9F-6F9C-DA34-DDAA8A37525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EA3B091C-4B76-79D0-7550-373964C40B9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00" y="3625494"/>
            <a:ext cx="466344" cy="3657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902173-2AF5-B98C-0776-1AF1996EB36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8700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1.	</a:t>
            </a:r>
            <a:r>
              <a:rPr lang="en-US" sz="2400" dirty="0"/>
              <a:t>Suppose a spring with a stiffness constant of 5 is used in an experiment. Based on Definition 1, how would the force exerted by this new spring when stretched a distance of 10 cm compare to a standard spring with a stiffness constant of 2 stretched the same distance?</a:t>
            </a:r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larger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less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less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larger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smaller since </a:t>
            </a:r>
            <a:r>
              <a:rPr lang="en-US" sz="2400" i="1" dirty="0"/>
              <a:t>x </a:t>
            </a:r>
            <a:r>
              <a:rPr lang="en-US" sz="2400" dirty="0"/>
              <a:t>is smaller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 </a:t>
            </a:r>
          </a:p>
        </p:txBody>
      </p:sp>
      <p:sp>
        <p:nvSpPr>
          <p:cNvPr id="7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7617383A-F666-3CAB-E80C-4651137FCCB5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481354E9-C2C3-CCE8-A7EE-64C9E18BE40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07" y="5204313"/>
            <a:ext cx="466344" cy="365760"/>
          </a:xfrm>
          <a:prstGeom prst="rect">
            <a:avLst/>
          </a:prstGeom>
        </p:spPr>
      </p:pic>
      <p:pic>
        <p:nvPicPr>
          <p:cNvPr id="6" name="Small Red X">
            <a:extLst>
              <a:ext uri="{FF2B5EF4-FFF2-40B4-BE49-F238E27FC236}">
                <a16:creationId xmlns:a16="http://schemas.microsoft.com/office/drawing/2014/main" id="{5F8B7D1B-3635-2A65-7943-515FA7B6BA5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7" y="4411904"/>
            <a:ext cx="466344" cy="365760"/>
          </a:xfrm>
          <a:prstGeom prst="rect">
            <a:avLst/>
          </a:prstGeom>
        </p:spPr>
      </p:pic>
      <p:pic>
        <p:nvPicPr>
          <p:cNvPr id="7" name="Small Red X">
            <a:extLst>
              <a:ext uri="{FF2B5EF4-FFF2-40B4-BE49-F238E27FC236}">
                <a16:creationId xmlns:a16="http://schemas.microsoft.com/office/drawing/2014/main" id="{2302BCBB-0B63-A038-9AEE-73C26066378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00" y="3625494"/>
            <a:ext cx="466344" cy="36576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C4CB7A-9381-2512-78F5-9EC6073DD6AE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8700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1.	</a:t>
            </a:r>
            <a:r>
              <a:rPr lang="en-US" sz="2400" dirty="0"/>
              <a:t>Suppose a spring with a stiffness constant of 5 is used in an experiment. Based on Definition 1, how would the force exerted by this new spring when stretched a distance of 10 cm compare to a standard spring with a stiffness constant of 2 stretched the same distance?</a:t>
            </a:r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larger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less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less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larger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smaller since </a:t>
            </a:r>
            <a:r>
              <a:rPr lang="en-US" sz="2400" i="1" dirty="0"/>
              <a:t>x </a:t>
            </a:r>
            <a:r>
              <a:rPr lang="en-US" sz="2400" dirty="0"/>
              <a:t>is smaller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 </a:t>
            </a:r>
          </a:p>
        </p:txBody>
      </p:sp>
      <p:sp>
        <p:nvSpPr>
          <p:cNvPr id="9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E286DD75-E685-74BF-9B0B-154A7D8EA42B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5" name="Yellow Box">
            <a:extLst>
              <a:ext uri="{FF2B5EF4-FFF2-40B4-BE49-F238E27FC236}">
                <a16:creationId xmlns:a16="http://schemas.microsoft.com/office/drawing/2014/main" id="{2545291E-9F42-F7B3-CC3E-2C0C60036A19}"/>
              </a:ext>
            </a:extLst>
          </p:cNvPr>
          <p:cNvSpPr/>
          <p:nvPr/>
        </p:nvSpPr>
        <p:spPr>
          <a:xfrm>
            <a:off x="1104057" y="2817100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C7D78045-572E-ABB5-46E6-B273B1E0A63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07" y="5204313"/>
            <a:ext cx="466344" cy="365760"/>
          </a:xfrm>
          <a:prstGeom prst="rect">
            <a:avLst/>
          </a:prstGeom>
        </p:spPr>
      </p:pic>
      <p:pic>
        <p:nvPicPr>
          <p:cNvPr id="7" name="Small Red X">
            <a:extLst>
              <a:ext uri="{FF2B5EF4-FFF2-40B4-BE49-F238E27FC236}">
                <a16:creationId xmlns:a16="http://schemas.microsoft.com/office/drawing/2014/main" id="{A38ACCEE-16C8-E048-4B1C-580C1D70C01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7" y="4411904"/>
            <a:ext cx="466344" cy="365760"/>
          </a:xfrm>
          <a:prstGeom prst="rect">
            <a:avLst/>
          </a:prstGeom>
        </p:spPr>
      </p:pic>
      <p:pic>
        <p:nvPicPr>
          <p:cNvPr id="8" name="Small Red X">
            <a:extLst>
              <a:ext uri="{FF2B5EF4-FFF2-40B4-BE49-F238E27FC236}">
                <a16:creationId xmlns:a16="http://schemas.microsoft.com/office/drawing/2014/main" id="{9E115613-8630-6227-A96F-4D972CC44F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00" y="3625494"/>
            <a:ext cx="466344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A4599A-584E-6DD0-09EF-182ABEE2055E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8700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1.	</a:t>
            </a:r>
            <a:r>
              <a:rPr lang="en-US" sz="2400" dirty="0"/>
              <a:t>Suppose a spring with a stiffness constant of 5 is used in an experiment. Based on Definition 1, how would the force exerted by this new spring when stretched a distance of 10 cm compare to a standard spring with a stiffness constant of 2 stretched the same distance?</a:t>
            </a:r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larger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less since </a:t>
            </a:r>
            <a:r>
              <a:rPr lang="en-US" sz="2400" i="1" dirty="0"/>
              <a:t>x </a:t>
            </a:r>
            <a:r>
              <a:rPr lang="en-US" sz="2400" dirty="0"/>
              <a:t>is the same and </a:t>
            </a:r>
            <a:r>
              <a:rPr lang="en-US" sz="2400" i="1" dirty="0"/>
              <a:t>k </a:t>
            </a:r>
            <a:r>
              <a:rPr lang="en-US" sz="2400" dirty="0"/>
              <a:t>is less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greater since </a:t>
            </a:r>
            <a:r>
              <a:rPr lang="en-US" sz="2400" i="1" dirty="0"/>
              <a:t>x </a:t>
            </a:r>
            <a:r>
              <a:rPr lang="en-US" sz="2400" dirty="0"/>
              <a:t>is larger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</a:t>
            </a:r>
            <a:endParaRPr lang="pt-BR" sz="2400" dirty="0"/>
          </a:p>
          <a:p>
            <a:pPr marL="1085850" indent="-514350">
              <a:buAutoNum type="alphaUcParenR"/>
            </a:pPr>
            <a:r>
              <a:rPr lang="en-US" sz="2400" dirty="0"/>
              <a:t>The force exerted would be smaller since </a:t>
            </a:r>
            <a:r>
              <a:rPr lang="en-US" sz="2400" i="1" dirty="0"/>
              <a:t>x </a:t>
            </a:r>
            <a:r>
              <a:rPr lang="en-US" sz="2400" dirty="0"/>
              <a:t>is smaller and </a:t>
            </a:r>
            <a:r>
              <a:rPr lang="en-US" sz="2400" i="1" dirty="0"/>
              <a:t>k </a:t>
            </a:r>
            <a:r>
              <a:rPr lang="en-US" sz="2400" dirty="0"/>
              <a:t>is the same in the new spring. </a:t>
            </a:r>
          </a:p>
        </p:txBody>
      </p:sp>
    </p:spTree>
    <p:extLst>
      <p:ext uri="{BB962C8B-B14F-4D97-AF65-F5344CB8AC3E}">
        <p14:creationId xmlns:p14="http://schemas.microsoft.com/office/powerpoint/2010/main" val="30400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71AC07-20AA-7477-2BFB-2721B69493DF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6976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How did the data collection for the study in Lake Punta Laguna differ from that for the study in Lake </a:t>
            </a:r>
            <a:r>
              <a:rPr lang="en-US" dirty="0" err="1"/>
              <a:t>Chichancanab</a:t>
            </a:r>
            <a:r>
              <a:rPr lang="en-US" dirty="0"/>
              <a:t>? In Lake Punta Laguna: 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one invertebrate species was sampled; in Lake Chichancanab two invertebrate species were sampled.</a:t>
            </a:r>
          </a:p>
          <a:p>
            <a:pPr marL="1085850" indent="-514350">
              <a:buAutoNum type="alphaUcParenR" startAt="6"/>
            </a:pPr>
            <a:r>
              <a:rPr lang="pt-BR" sz="2800" dirty="0"/>
              <a:t>two invertebrate species were sampled; in </a:t>
            </a:r>
            <a:r>
              <a:rPr lang="pt-BR" dirty="0"/>
              <a:t>Lake Chichancanab one invertebrate species was sampled.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both </a:t>
            </a:r>
            <a:r>
              <a:rPr lang="pt-BR" baseline="30000" dirty="0"/>
              <a:t>16</a:t>
            </a:r>
            <a:r>
              <a:rPr lang="pt-BR" i="1" dirty="0"/>
              <a:t>O</a:t>
            </a:r>
            <a:r>
              <a:rPr lang="pt-BR" dirty="0"/>
              <a:t> and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were measured; in Lake Chichancanab only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was measured.  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only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was measured; in Lake Chichancanab both </a:t>
            </a:r>
            <a:r>
              <a:rPr lang="pt-BR" baseline="30000" dirty="0"/>
              <a:t>16</a:t>
            </a:r>
            <a:r>
              <a:rPr lang="pt-BR" i="1" dirty="0"/>
              <a:t>O </a:t>
            </a:r>
            <a:r>
              <a:rPr lang="pt-BR" dirty="0"/>
              <a:t>and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were measured </a:t>
            </a:r>
            <a:endParaRPr lang="en-US" sz="2800" dirty="0"/>
          </a:p>
        </p:txBody>
      </p:sp>
      <p:sp>
        <p:nvSpPr>
          <p:cNvPr id="6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A3CA08AC-2348-698F-C48B-FC189356B386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23A247F0-ED3F-081F-F536-3301599E135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88" y="2249165"/>
            <a:ext cx="466344" cy="3657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0D29E2-B7A0-CB1A-5FF2-20F4603C5202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6976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How did the data collection for the study in Lake Punta Laguna differ from that for the study in Lake </a:t>
            </a:r>
            <a:r>
              <a:rPr lang="en-US" dirty="0" err="1"/>
              <a:t>Chichancanab</a:t>
            </a:r>
            <a:r>
              <a:rPr lang="en-US" dirty="0"/>
              <a:t>? In Lake Punta Laguna: 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one invertebrate species was sampled; in Lake Chichancanab two invertebrate species were sampled.</a:t>
            </a:r>
          </a:p>
          <a:p>
            <a:pPr marL="1085850" indent="-514350">
              <a:buAutoNum type="alphaUcParenR" startAt="6"/>
            </a:pPr>
            <a:r>
              <a:rPr lang="pt-BR" sz="2800" dirty="0"/>
              <a:t>two invertebrate species were sampled; in </a:t>
            </a:r>
            <a:r>
              <a:rPr lang="pt-BR" dirty="0"/>
              <a:t>Lake Chichancanab one invertebrate species was sampled.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both </a:t>
            </a:r>
            <a:r>
              <a:rPr lang="pt-BR" baseline="30000" dirty="0"/>
              <a:t>16</a:t>
            </a:r>
            <a:r>
              <a:rPr lang="pt-BR" i="1" dirty="0"/>
              <a:t>O</a:t>
            </a:r>
            <a:r>
              <a:rPr lang="pt-BR" dirty="0"/>
              <a:t> and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were measured; in Lake Chichancanab only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was measured.  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only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was measured; in Lake Chichancanab both </a:t>
            </a:r>
            <a:r>
              <a:rPr lang="pt-BR" baseline="30000" dirty="0"/>
              <a:t>16</a:t>
            </a:r>
            <a:r>
              <a:rPr lang="pt-BR" i="1" dirty="0"/>
              <a:t>O </a:t>
            </a:r>
            <a:r>
              <a:rPr lang="pt-BR" dirty="0"/>
              <a:t>and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were measured </a:t>
            </a:r>
            <a:endParaRPr lang="en-US" sz="2800" dirty="0"/>
          </a:p>
        </p:txBody>
      </p:sp>
      <p:sp>
        <p:nvSpPr>
          <p:cNvPr id="7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79182A43-356A-599D-B30D-1EF1CCBA3438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4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76702830-6869-70C9-C2BF-329282C6785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EA655-64D2-3E8B-B929-C9249FC505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168C6-7274-4749-5B0B-BFE7477C3CA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5" name="Yellow Box">
            <a:extLst>
              <a:ext uri="{FF2B5EF4-FFF2-40B4-BE49-F238E27FC236}">
                <a16:creationId xmlns:a16="http://schemas.microsoft.com/office/drawing/2014/main" id="{28A377A7-2C96-A98C-046A-5FEF523EE17A}"/>
              </a:ext>
            </a:extLst>
          </p:cNvPr>
          <p:cNvSpPr/>
          <p:nvPr/>
        </p:nvSpPr>
        <p:spPr>
          <a:xfrm>
            <a:off x="1121789" y="3131075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6" name="Small Red X">
            <a:extLst>
              <a:ext uri="{FF2B5EF4-FFF2-40B4-BE49-F238E27FC236}">
                <a16:creationId xmlns:a16="http://schemas.microsoft.com/office/drawing/2014/main" id="{BD4390DF-6DF4-5120-6C4D-CDFE62C13C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88" y="2249165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E9AC187-81C9-9C74-BF0A-8B50F26CF18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6976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How did the data collection for the study in Lake Punta Laguna differ from that for the study in Lake </a:t>
            </a:r>
            <a:r>
              <a:rPr lang="en-US" dirty="0" err="1"/>
              <a:t>Chichancanab</a:t>
            </a:r>
            <a:r>
              <a:rPr lang="en-US" dirty="0"/>
              <a:t>? In Lake Punta Laguna: 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one invertebrate species was sampled; in Lake Chichancanab two invertebrate species were sampled.</a:t>
            </a:r>
          </a:p>
          <a:p>
            <a:pPr marL="1085850" indent="-514350">
              <a:buAutoNum type="alphaUcParenR" startAt="6"/>
            </a:pPr>
            <a:r>
              <a:rPr lang="pt-BR" sz="2800" dirty="0"/>
              <a:t>two invertebrate species were sampled; in </a:t>
            </a:r>
            <a:r>
              <a:rPr lang="pt-BR" dirty="0"/>
              <a:t>Lake Chichancanab one invertebrate species was sampled.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both </a:t>
            </a:r>
            <a:r>
              <a:rPr lang="pt-BR" baseline="30000" dirty="0"/>
              <a:t>16</a:t>
            </a:r>
            <a:r>
              <a:rPr lang="pt-BR" i="1" dirty="0"/>
              <a:t>O</a:t>
            </a:r>
            <a:r>
              <a:rPr lang="pt-BR" dirty="0"/>
              <a:t> and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were measured; in Lake Chichancanab only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was measured.  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dirty="0"/>
              <a:t>only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was measured; in Lake Chichancanab both </a:t>
            </a:r>
            <a:r>
              <a:rPr lang="pt-BR" baseline="30000" dirty="0"/>
              <a:t>16</a:t>
            </a:r>
            <a:r>
              <a:rPr lang="pt-BR" i="1" dirty="0"/>
              <a:t>O </a:t>
            </a:r>
            <a:r>
              <a:rPr lang="pt-BR" dirty="0"/>
              <a:t>and </a:t>
            </a:r>
            <a:r>
              <a:rPr lang="pt-BR" baseline="30000" dirty="0"/>
              <a:t>18</a:t>
            </a:r>
            <a:r>
              <a:rPr lang="pt-BR" i="1" dirty="0"/>
              <a:t>O </a:t>
            </a:r>
            <a:r>
              <a:rPr lang="pt-BR" dirty="0"/>
              <a:t>were measured </a:t>
            </a:r>
            <a:endParaRPr lang="en-US" sz="2800" dirty="0"/>
          </a:p>
        </p:txBody>
      </p:sp>
      <p:sp>
        <p:nvSpPr>
          <p:cNvPr id="8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7CD913F6-F154-ECEF-873F-61C20AF4A0B2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0A0ACE-A46E-4484-842A-FECFC79157BA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20632</TotalTime>
  <Words>960</Words>
  <Application>Microsoft Macintosh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855</cp:revision>
  <dcterms:created xsi:type="dcterms:W3CDTF">2019-07-03T20:42:54Z</dcterms:created>
  <dcterms:modified xsi:type="dcterms:W3CDTF">2022-08-12T14:54:28Z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