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FBF"/>
    <a:srgbClr val="FFFFFF"/>
    <a:srgbClr val="0060B0"/>
    <a:srgbClr val="006BC4"/>
    <a:srgbClr val="0065B8"/>
    <a:srgbClr val="89CFF1"/>
    <a:srgbClr val="0059A2"/>
    <a:srgbClr val="5EA2D1"/>
    <a:srgbClr val="6AB6E5"/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36" autoAdjust="0"/>
    <p:restoredTop sz="94660"/>
  </p:normalViewPr>
  <p:slideViewPr>
    <p:cSldViewPr snapToGrid="0">
      <p:cViewPr>
        <p:scale>
          <a:sx n="75" d="100"/>
          <a:sy n="75" d="100"/>
        </p:scale>
        <p:origin x="58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rgbClr val="0059A2"/>
            </a:gs>
            <a:gs pos="79000">
              <a:srgbClr val="89CFF1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3C6D4-C230-A648-9457-171B1D3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  <a:noFill/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6 | Reading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Elimination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DB2190-E4E0-869B-333C-9E6AABD26776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20BB6B5C-E4C4-DD3C-2F1C-89A3A4C2CF50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CDB1CE-81AA-37BE-4C74-A29CA49BDC8E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" name="Freeform: Shape 29">
                <a:extLst>
                  <a:ext uri="{FF2B5EF4-FFF2-40B4-BE49-F238E27FC236}">
                    <a16:creationId xmlns:a16="http://schemas.microsoft.com/office/drawing/2014/main" id="{6D6DC7B1-BE9A-42E9-E2CC-C212F138E3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30">
                <a:extLst>
                  <a:ext uri="{FF2B5EF4-FFF2-40B4-BE49-F238E27FC236}">
                    <a16:creationId xmlns:a16="http://schemas.microsoft.com/office/drawing/2014/main" id="{834D5EFF-AAF6-0935-8B94-A36AD646AA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31">
                <a:extLst>
                  <a:ext uri="{FF2B5EF4-FFF2-40B4-BE49-F238E27FC236}">
                    <a16:creationId xmlns:a16="http://schemas.microsoft.com/office/drawing/2014/main" id="{BEE5A3DA-FD7B-BEE0-8CBE-6F0F4DB3FF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5" name="Yellow Box">
            <a:extLst>
              <a:ext uri="{FF2B5EF4-FFF2-40B4-BE49-F238E27FC236}">
                <a16:creationId xmlns:a16="http://schemas.microsoft.com/office/drawing/2014/main" id="{F91A5D09-27F5-B0D5-DA69-53A8BA2A16C1}"/>
              </a:ext>
            </a:extLst>
          </p:cNvPr>
          <p:cNvSpPr/>
          <p:nvPr/>
        </p:nvSpPr>
        <p:spPr>
          <a:xfrm>
            <a:off x="1112520" y="269591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182BA3EF-6BE8-005F-4065-504E5833A77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2" y="4526492"/>
            <a:ext cx="466344" cy="36576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7C47E8-B574-CA5C-CCF6-4B37CAEA6A64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266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Over the course of the passage, the main focus shifts from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 </a:t>
            </a:r>
            <a:r>
              <a:rPr lang="en-US" dirty="0"/>
              <a:t>a symbolic description of a talent the narrator has to an example of </a:t>
            </a:r>
            <a:br>
              <a:rPr lang="en-US" dirty="0"/>
            </a:br>
            <a:r>
              <a:rPr lang="en-US" dirty="0"/>
              <a:t> its use in context.</a:t>
            </a:r>
            <a:endParaRPr lang="pt-BR" dirty="0"/>
          </a:p>
          <a:p>
            <a:pPr marL="1085850" indent="-514350">
              <a:buAutoNum type="alphaUcParenR" startAt="6"/>
            </a:pPr>
            <a:r>
              <a:rPr lang="pt-BR" dirty="0"/>
              <a:t> </a:t>
            </a:r>
            <a:r>
              <a:rPr lang="en-US" dirty="0"/>
              <a:t>an overview of the narrator’s passion for math to a description of </a:t>
            </a:r>
            <a:br>
              <a:rPr lang="en-US" dirty="0"/>
            </a:br>
            <a:r>
              <a:rPr lang="en-US" dirty="0"/>
              <a:t> an influential encounter.</a:t>
            </a:r>
            <a:endParaRPr lang="pt-BR" dirty="0"/>
          </a:p>
          <a:p>
            <a:pPr marL="1085850" indent="-514350">
              <a:buAutoNum type="alphaUcParenR" startAt="6"/>
            </a:pPr>
            <a:r>
              <a:rPr lang="pt-BR" dirty="0"/>
              <a:t> </a:t>
            </a:r>
            <a:r>
              <a:rPr lang="en-US" dirty="0"/>
              <a:t>a portrayal of the narrator’s aunt to an analysis of a professor with </a:t>
            </a:r>
            <a:br>
              <a:rPr lang="en-US" dirty="0"/>
            </a:br>
            <a:r>
              <a:rPr lang="en-US" dirty="0"/>
              <a:t> whom the narrator becomes enthralled.</a:t>
            </a:r>
            <a:endParaRPr lang="pt-BR" dirty="0"/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 </a:t>
            </a:r>
            <a:r>
              <a:rPr lang="en-US" dirty="0"/>
              <a:t>a story about the difficulty the narrator faced at home to an </a:t>
            </a:r>
            <a:br>
              <a:rPr lang="en-US" dirty="0"/>
            </a:br>
            <a:r>
              <a:rPr lang="en-US" dirty="0"/>
              <a:t> observation of the consequences of that difficulty.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0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90DA7-BC67-7B43-9939-BDA5A30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70D06DC-74DF-79B4-63B9-AEC858D44513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Learning Targets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D1A0C3-7768-3F02-1C7F-C18D8EB822DF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5BAF0BB-E1C8-C473-3B85-FFEC89541897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19997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why the process of elimination is more effective than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searching for one correct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strategies specific to a subject test to improve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elimination skills.</a:t>
            </a: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0446B4-8717-9363-7802-6715CE52F23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Lines 1–6 most nearly mean that Mr. Dombey: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F7AB7E-08AD-CADA-54B2-27ED95886E15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9292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had been awakened to a deep </a:t>
            </a:r>
            <a:br>
              <a:rPr lang="en-US" sz="2400" dirty="0"/>
            </a:br>
            <a:r>
              <a:rPr lang="en-US" sz="2400" dirty="0"/>
              <a:t> paternal love when his son </a:t>
            </a:r>
            <a:br>
              <a:rPr lang="en-US" sz="2400" dirty="0"/>
            </a:br>
            <a:r>
              <a:rPr lang="en-US" sz="2400" dirty="0"/>
              <a:t> was born.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was mainly focused on having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his son follow in his footsteps.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prevented his children from </a:t>
            </a:r>
            <a:br>
              <a:rPr lang="en-US" sz="2400" dirty="0"/>
            </a:br>
            <a:r>
              <a:rPr lang="en-US" sz="2400" dirty="0"/>
              <a:t> suffering ill health.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devoted himself to being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companion for his two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children.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4107C7B-6EC0-DC47-F72A-0F3E23D5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426813" cy="2318335"/>
          </a:xfrm>
          <a:prstGeom prst="rect">
            <a:avLst/>
          </a:prstGeom>
        </p:spPr>
      </p:pic>
      <p:sp>
        <p:nvSpPr>
          <p:cNvPr id="8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052E4A46-8545-DB0A-BA77-A0F47BD8464C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8FCDCC89-94A5-758E-5151-D750E5F9C37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6" y="1986959"/>
            <a:ext cx="466344" cy="3657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36A496-854C-711E-7C5D-8A861C151B5D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Lines 1–6 most nearly mean that Mr. Dombey: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896AA3-B99B-70B2-7318-C95A06AF4410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9292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had been awakened to a deep </a:t>
            </a:r>
            <a:br>
              <a:rPr lang="en-US" sz="2400" dirty="0"/>
            </a:br>
            <a:r>
              <a:rPr lang="en-US" sz="2400" dirty="0"/>
              <a:t> paternal love when his son </a:t>
            </a:r>
            <a:br>
              <a:rPr lang="en-US" sz="2400" dirty="0"/>
            </a:br>
            <a:r>
              <a:rPr lang="en-US" sz="2400" dirty="0"/>
              <a:t> was born.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was mainly focused on having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his son follow in his footsteps.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prevented his children from </a:t>
            </a:r>
            <a:br>
              <a:rPr lang="en-US" sz="2400" dirty="0"/>
            </a:br>
            <a:r>
              <a:rPr lang="en-US" sz="2400" dirty="0"/>
              <a:t> suffering ill health.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devoted himself to being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companion for his two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children.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62426BB-0B9F-AB37-21C3-8D6360EA1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426813" cy="2318335"/>
          </a:xfrm>
          <a:prstGeom prst="rect">
            <a:avLst/>
          </a:prstGeom>
        </p:spPr>
      </p:pic>
      <p:sp>
        <p:nvSpPr>
          <p:cNvPr id="9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20E5A3D6-141C-F34D-DAA5-D461B871DD43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1E4B1158-FE5D-005C-C7F6-10AC0A5BFAF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6" y="1986959"/>
            <a:ext cx="466344" cy="365760"/>
          </a:xfrm>
          <a:prstGeom prst="rect">
            <a:avLst/>
          </a:prstGeom>
        </p:spPr>
      </p:pic>
      <p:pic>
        <p:nvPicPr>
          <p:cNvPr id="6" name="Small Red X">
            <a:extLst>
              <a:ext uri="{FF2B5EF4-FFF2-40B4-BE49-F238E27FC236}">
                <a16:creationId xmlns:a16="http://schemas.microsoft.com/office/drawing/2014/main" id="{1AEDEC15-0D00-B871-DDF0-C005A0C20E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6" y="3895084"/>
            <a:ext cx="466344" cy="36576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CD9B153-13A3-4AA5-5041-BB1E036C4FE1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Lines 1–6 most nearly mean that Mr. Dombey: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5060E3-EBE0-E6F7-18C6-463D135457FF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9292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had been awakened to a deep </a:t>
            </a:r>
            <a:br>
              <a:rPr lang="en-US" sz="2400" dirty="0"/>
            </a:br>
            <a:r>
              <a:rPr lang="en-US" sz="2400" dirty="0"/>
              <a:t> paternal love when his son </a:t>
            </a:r>
            <a:br>
              <a:rPr lang="en-US" sz="2400" dirty="0"/>
            </a:br>
            <a:r>
              <a:rPr lang="en-US" sz="2400" dirty="0"/>
              <a:t> was born.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was mainly focused on having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his son follow in his footsteps.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prevented his children from </a:t>
            </a:r>
            <a:br>
              <a:rPr lang="en-US" sz="2400" dirty="0"/>
            </a:br>
            <a:r>
              <a:rPr lang="en-US" sz="2400" dirty="0"/>
              <a:t> suffering ill health.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devoted himself to being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companion for his two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children.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C29052B-4C8A-02B8-96E7-D98126F82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426813" cy="2318335"/>
          </a:xfrm>
          <a:prstGeom prst="rect">
            <a:avLst/>
          </a:prstGeom>
        </p:spPr>
      </p:pic>
      <p:sp>
        <p:nvSpPr>
          <p:cNvPr id="10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F9DD1A19-1065-61D6-2376-32B3CEF74CCD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mall Red X">
            <a:extLst>
              <a:ext uri="{FF2B5EF4-FFF2-40B4-BE49-F238E27FC236}">
                <a16:creationId xmlns:a16="http://schemas.microsoft.com/office/drawing/2014/main" id="{74C501C4-7B8C-8C6F-E828-F9B95EF3C16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66" y="4687564"/>
            <a:ext cx="466344" cy="36576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91D4ABD2-4BF5-1020-B091-D87DCBB62A5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66" y="1986959"/>
            <a:ext cx="466344" cy="365760"/>
          </a:xfrm>
          <a:prstGeom prst="rect">
            <a:avLst/>
          </a:prstGeom>
        </p:spPr>
      </p:pic>
      <p:pic>
        <p:nvPicPr>
          <p:cNvPr id="6" name="Small Red X">
            <a:extLst>
              <a:ext uri="{FF2B5EF4-FFF2-40B4-BE49-F238E27FC236}">
                <a16:creationId xmlns:a16="http://schemas.microsoft.com/office/drawing/2014/main" id="{BA62DA96-B9E2-6A66-9797-0962D6524F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66" y="3895084"/>
            <a:ext cx="466344" cy="36576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2EDDF7-DADF-0146-4283-729A74D923C0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Lines 1–6 most nearly mean that Mr. Dombey: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7521AE-68BD-4052-3E8D-F9B140F0BC27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9292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had been awakened to a deep </a:t>
            </a:r>
            <a:br>
              <a:rPr lang="en-US" sz="2400" dirty="0"/>
            </a:br>
            <a:r>
              <a:rPr lang="en-US" sz="2400" dirty="0"/>
              <a:t> paternal love when his son </a:t>
            </a:r>
            <a:br>
              <a:rPr lang="en-US" sz="2400" dirty="0"/>
            </a:br>
            <a:r>
              <a:rPr lang="en-US" sz="2400" dirty="0"/>
              <a:t> was born.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was mainly focused on having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his son follow in his footsteps.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prevented his children from </a:t>
            </a:r>
            <a:br>
              <a:rPr lang="en-US" sz="2400" dirty="0"/>
            </a:br>
            <a:r>
              <a:rPr lang="en-US" sz="2400" dirty="0"/>
              <a:t> suffering ill health.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devoted himself to being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companion for his two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children.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BF72CF6-E67C-BAF7-2264-894247AE7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426813" cy="2318335"/>
          </a:xfrm>
          <a:prstGeom prst="rect">
            <a:avLst/>
          </a:prstGeom>
        </p:spPr>
      </p:pic>
      <p:sp>
        <p:nvSpPr>
          <p:cNvPr id="10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AFD4C776-3286-6A9A-D408-E05E975CD270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sp>
        <p:nvSpPr>
          <p:cNvPr id="5" name="Yellow Box">
            <a:extLst>
              <a:ext uri="{FF2B5EF4-FFF2-40B4-BE49-F238E27FC236}">
                <a16:creationId xmlns:a16="http://schemas.microsoft.com/office/drawing/2014/main" id="{E117B5FA-A353-9AFF-BE06-AC36B8737419}"/>
              </a:ext>
            </a:extLst>
          </p:cNvPr>
          <p:cNvSpPr/>
          <p:nvPr/>
        </p:nvSpPr>
        <p:spPr>
          <a:xfrm>
            <a:off x="6783190" y="3079946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013B9C8C-4A36-AFF3-995B-C7777F12DFA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6" y="1986959"/>
            <a:ext cx="466344" cy="365760"/>
          </a:xfrm>
          <a:prstGeom prst="rect">
            <a:avLst/>
          </a:prstGeom>
        </p:spPr>
      </p:pic>
      <p:pic>
        <p:nvPicPr>
          <p:cNvPr id="7" name="Small Red X">
            <a:extLst>
              <a:ext uri="{FF2B5EF4-FFF2-40B4-BE49-F238E27FC236}">
                <a16:creationId xmlns:a16="http://schemas.microsoft.com/office/drawing/2014/main" id="{176D0555-A277-8DF4-0170-0A80E13C6B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6" y="4687857"/>
            <a:ext cx="466344" cy="365760"/>
          </a:xfrm>
          <a:prstGeom prst="rect">
            <a:avLst/>
          </a:prstGeom>
        </p:spPr>
      </p:pic>
      <p:pic>
        <p:nvPicPr>
          <p:cNvPr id="8" name="Small Red X">
            <a:extLst>
              <a:ext uri="{FF2B5EF4-FFF2-40B4-BE49-F238E27FC236}">
                <a16:creationId xmlns:a16="http://schemas.microsoft.com/office/drawing/2014/main" id="{90AE4EAE-14A9-6EF0-176F-16850170ABF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6" y="3895084"/>
            <a:ext cx="466344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4910A4-3CA4-4671-4E1D-8462DF8D942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Lines 1–6 most nearly mean that Mr. Dombey: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0D4F1F-0498-7164-510D-F6A92544C70E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9292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had been awakened to a deep </a:t>
            </a:r>
            <a:br>
              <a:rPr lang="en-US" sz="2400" dirty="0"/>
            </a:br>
            <a:r>
              <a:rPr lang="en-US" sz="2400" dirty="0"/>
              <a:t> paternal love when his son </a:t>
            </a:r>
            <a:br>
              <a:rPr lang="en-US" sz="2400" dirty="0"/>
            </a:br>
            <a:r>
              <a:rPr lang="en-US" sz="2400" dirty="0"/>
              <a:t> was born.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was mainly focused on having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his son follow in his footsteps.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prevented his children from </a:t>
            </a:r>
            <a:br>
              <a:rPr lang="en-US" sz="2400" dirty="0"/>
            </a:br>
            <a:r>
              <a:rPr lang="en-US" sz="2400" dirty="0"/>
              <a:t> suffering ill health.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devoted himself to being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companion for his two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children.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A449785-7B52-46EE-978F-CBE782C06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426813" cy="23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2416C4-E4E8-D61F-AC04-63927438782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266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Over the course of the passage, the main focus shifts from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 </a:t>
            </a:r>
            <a:r>
              <a:rPr lang="en-US" dirty="0"/>
              <a:t>a symbolic description of a talent the narrator has to an example of </a:t>
            </a:r>
            <a:br>
              <a:rPr lang="en-US" dirty="0"/>
            </a:br>
            <a:r>
              <a:rPr lang="en-US" dirty="0"/>
              <a:t> its use in context.</a:t>
            </a:r>
            <a:endParaRPr lang="pt-BR" dirty="0"/>
          </a:p>
          <a:p>
            <a:pPr marL="1085850" indent="-514350">
              <a:buAutoNum type="alphaUcParenR" startAt="6"/>
            </a:pPr>
            <a:r>
              <a:rPr lang="pt-BR" dirty="0"/>
              <a:t> </a:t>
            </a:r>
            <a:r>
              <a:rPr lang="en-US" dirty="0"/>
              <a:t>an overview of the narrator’s passion for math to a description of </a:t>
            </a:r>
            <a:br>
              <a:rPr lang="en-US" dirty="0"/>
            </a:br>
            <a:r>
              <a:rPr lang="en-US" dirty="0"/>
              <a:t> an influential encounter.</a:t>
            </a:r>
            <a:endParaRPr lang="pt-BR" dirty="0"/>
          </a:p>
          <a:p>
            <a:pPr marL="1085850" indent="-514350">
              <a:buAutoNum type="alphaUcParenR" startAt="6"/>
            </a:pPr>
            <a:r>
              <a:rPr lang="pt-BR" dirty="0"/>
              <a:t> </a:t>
            </a:r>
            <a:r>
              <a:rPr lang="en-US" dirty="0"/>
              <a:t>a portrayal of the narrator’s aunt to an analysis of a professor with </a:t>
            </a:r>
            <a:br>
              <a:rPr lang="en-US" dirty="0"/>
            </a:br>
            <a:r>
              <a:rPr lang="en-US" dirty="0"/>
              <a:t> whom the narrator becomes enthralled.</a:t>
            </a:r>
            <a:endParaRPr lang="pt-BR" dirty="0"/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 </a:t>
            </a:r>
            <a:r>
              <a:rPr lang="en-US" dirty="0"/>
              <a:t>a story about the difficulty the narrator faced at home to an </a:t>
            </a:r>
            <a:br>
              <a:rPr lang="en-US" dirty="0"/>
            </a:br>
            <a:r>
              <a:rPr lang="en-US" dirty="0"/>
              <a:t> observation of the consequences of that difficulty.</a:t>
            </a:r>
            <a:endParaRPr lang="pt-BR" dirty="0"/>
          </a:p>
        </p:txBody>
      </p:sp>
      <p:sp>
        <p:nvSpPr>
          <p:cNvPr id="6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728D79EC-09BB-8707-CEF6-3CE92852B7C6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BA73950D-4D34-EFAA-186E-E86067ACDB8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2646E-A8B1-C008-CF74-2D42973879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E55FE6-2A56-356B-F5C3-3C117D3DCC6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C54A596C-A764-8B87-CFF7-0A9109F4BED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2" y="4526492"/>
            <a:ext cx="466344" cy="3657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93BA75-F034-14E7-1944-1D2D190D5EEB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266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Over the course of the passage, the main focus shifts from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 </a:t>
            </a:r>
            <a:r>
              <a:rPr lang="en-US" dirty="0"/>
              <a:t>a symbolic description of a talent the narrator has to an example of </a:t>
            </a:r>
            <a:br>
              <a:rPr lang="en-US" dirty="0"/>
            </a:br>
            <a:r>
              <a:rPr lang="en-US" dirty="0"/>
              <a:t> its use in context.</a:t>
            </a:r>
            <a:endParaRPr lang="pt-BR" dirty="0"/>
          </a:p>
          <a:p>
            <a:pPr marL="1085850" indent="-514350">
              <a:buAutoNum type="alphaUcParenR" startAt="6"/>
            </a:pPr>
            <a:r>
              <a:rPr lang="pt-BR" dirty="0"/>
              <a:t> </a:t>
            </a:r>
            <a:r>
              <a:rPr lang="en-US" dirty="0"/>
              <a:t>an overview of the narrator’s passion for math to a description of </a:t>
            </a:r>
            <a:br>
              <a:rPr lang="en-US" dirty="0"/>
            </a:br>
            <a:r>
              <a:rPr lang="en-US" dirty="0"/>
              <a:t> an influential encounter.</a:t>
            </a:r>
            <a:endParaRPr lang="pt-BR" dirty="0"/>
          </a:p>
          <a:p>
            <a:pPr marL="1085850" indent="-514350">
              <a:buAutoNum type="alphaUcParenR" startAt="6"/>
            </a:pPr>
            <a:r>
              <a:rPr lang="pt-BR" dirty="0"/>
              <a:t> </a:t>
            </a:r>
            <a:r>
              <a:rPr lang="en-US" dirty="0"/>
              <a:t>a portrayal of the narrator’s aunt to an analysis of a professor with </a:t>
            </a:r>
            <a:br>
              <a:rPr lang="en-US" dirty="0"/>
            </a:br>
            <a:r>
              <a:rPr lang="en-US" dirty="0"/>
              <a:t> whom the narrator becomes enthralled.</a:t>
            </a:r>
            <a:endParaRPr lang="pt-BR" dirty="0"/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 </a:t>
            </a:r>
            <a:r>
              <a:rPr lang="en-US" dirty="0"/>
              <a:t>a story about the difficulty the narrator faced at home to an </a:t>
            </a:r>
            <a:br>
              <a:rPr lang="en-US" dirty="0"/>
            </a:br>
            <a:r>
              <a:rPr lang="en-US" dirty="0"/>
              <a:t> observation of the consequences of that difficulty.</a:t>
            </a:r>
            <a:endParaRPr lang="pt-BR" dirty="0"/>
          </a:p>
        </p:txBody>
      </p:sp>
      <p:sp>
        <p:nvSpPr>
          <p:cNvPr id="7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F0EAF995-D659-BE5F-2968-17DD962412BE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C8359F-3CA6-40DF-974C-1021B4C571F7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20613</TotalTime>
  <Words>836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848</cp:revision>
  <dcterms:created xsi:type="dcterms:W3CDTF">2019-07-03T20:42:54Z</dcterms:created>
  <dcterms:modified xsi:type="dcterms:W3CDTF">2022-10-06T19:56:01Z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