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1"/>
  </p:handoutMasterIdLst>
  <p:sldIdLst>
    <p:sldId id="364" r:id="rId5"/>
    <p:sldId id="772" r:id="rId6"/>
    <p:sldId id="760" r:id="rId7"/>
    <p:sldId id="773" r:id="rId8"/>
    <p:sldId id="774" r:id="rId9"/>
    <p:sldId id="775" r:id="rId10"/>
    <p:sldId id="776" r:id="rId11"/>
    <p:sldId id="777" r:id="rId12"/>
    <p:sldId id="778" r:id="rId13"/>
    <p:sldId id="779" r:id="rId14"/>
    <p:sldId id="780" r:id="rId15"/>
    <p:sldId id="781" r:id="rId16"/>
    <p:sldId id="782" r:id="rId17"/>
    <p:sldId id="783" r:id="rId18"/>
    <p:sldId id="784" r:id="rId19"/>
    <p:sldId id="7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2953"/>
    <a:srgbClr val="D5113B"/>
    <a:srgbClr val="EC1442"/>
    <a:srgbClr val="DF2529"/>
    <a:srgbClr val="DA1834"/>
    <a:srgbClr val="DB1B20"/>
    <a:srgbClr val="F7D1DA"/>
    <a:srgbClr val="9972B2"/>
    <a:srgbClr val="E8D2E6"/>
    <a:srgbClr val="2E7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6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8/11/22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16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8.emf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8.emf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8.emf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8.emf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A1834"/>
            </a:gs>
            <a:gs pos="96000">
              <a:srgbClr val="F7D1DA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82CE6A-DA65-F14B-80FE-7723AF18ED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52336" y="330941"/>
            <a:ext cx="6153325" cy="685800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6 | Math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11CA040-E4A4-582F-B130-58B97B7EEE03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Elimination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5B82B3-0A43-36E5-8BC2-87C8831589D7}"/>
              </a:ext>
            </a:extLst>
          </p:cNvPr>
          <p:cNvGrpSpPr>
            <a:grpSpLocks/>
          </p:cNvGrpSpPr>
          <p:nvPr/>
        </p:nvGrpSpPr>
        <p:grpSpPr>
          <a:xfrm>
            <a:off x="9591677" y="503667"/>
            <a:ext cx="2252662" cy="402578"/>
            <a:chOff x="9591677" y="1154768"/>
            <a:chExt cx="2252662" cy="402578"/>
          </a:xfrm>
        </p:grpSpPr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E1537399-8BE3-510E-324D-BCE6048857D1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1154768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Test Mastery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947278F-E20E-81AF-806B-3723229AAC90}"/>
                </a:ext>
              </a:extLst>
            </p:cNvPr>
            <p:cNvGrpSpPr>
              <a:grpSpLocks/>
            </p:cNvGrpSpPr>
            <p:nvPr/>
          </p:nvGrpSpPr>
          <p:grpSpPr>
            <a:xfrm>
              <a:off x="9591677" y="1193686"/>
              <a:ext cx="222690" cy="228545"/>
              <a:chOff x="9591677" y="1193686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4" name="Freeform: Shape 29">
                <a:extLst>
                  <a:ext uri="{FF2B5EF4-FFF2-40B4-BE49-F238E27FC236}">
                    <a16:creationId xmlns:a16="http://schemas.microsoft.com/office/drawing/2014/main" id="{18C6C57D-B0B1-2FD7-5FE8-15B90309489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69359" y="1193686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30">
                <a:extLst>
                  <a:ext uri="{FF2B5EF4-FFF2-40B4-BE49-F238E27FC236}">
                    <a16:creationId xmlns:a16="http://schemas.microsoft.com/office/drawing/2014/main" id="{4669F481-2A37-5C4E-3FB3-FAABFAF48C9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30856" y="1283303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31">
                <a:extLst>
                  <a:ext uri="{FF2B5EF4-FFF2-40B4-BE49-F238E27FC236}">
                    <a16:creationId xmlns:a16="http://schemas.microsoft.com/office/drawing/2014/main" id="{C916D0E5-65C9-3DEE-8DA5-82B158700B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591677" y="1361886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4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Yellow Box">
            <a:extLst>
              <a:ext uri="{FF2B5EF4-FFF2-40B4-BE49-F238E27FC236}">
                <a16:creationId xmlns:a16="http://schemas.microsoft.com/office/drawing/2014/main" id="{2FF44E3B-586B-A06F-4387-752E335C69A1}"/>
              </a:ext>
            </a:extLst>
          </p:cNvPr>
          <p:cNvSpPr/>
          <p:nvPr/>
        </p:nvSpPr>
        <p:spPr>
          <a:xfrm>
            <a:off x="1094704" y="4362562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3" name="Small Red X">
            <a:extLst>
              <a:ext uri="{FF2B5EF4-FFF2-40B4-BE49-F238E27FC236}">
                <a16:creationId xmlns:a16="http://schemas.microsoft.com/office/drawing/2014/main" id="{15E5215F-00F0-C5E2-7971-4DFA01F5E16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06351" y="3947375"/>
            <a:ext cx="466344" cy="365760"/>
          </a:xfrm>
          <a:prstGeom prst="rect">
            <a:avLst/>
          </a:prstGeom>
        </p:spPr>
      </p:pic>
      <p:pic>
        <p:nvPicPr>
          <p:cNvPr id="10" name="Small Red X">
            <a:extLst>
              <a:ext uri="{FF2B5EF4-FFF2-40B4-BE49-F238E27FC236}">
                <a16:creationId xmlns:a16="http://schemas.microsoft.com/office/drawing/2014/main" id="{26B41618-5DF7-3BA8-82E1-A2ECF563481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06351" y="3494904"/>
            <a:ext cx="466344" cy="3657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1D21B324-FB20-15F3-D688-F89CE9473F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020" y="1107732"/>
                <a:ext cx="11109960" cy="373557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465138" indent="-465138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69913" indent="-569913">
                  <a:lnSpc>
                    <a:spcPct val="100000"/>
                  </a:lnSpc>
                  <a:spcAft>
                    <a:spcPts val="1000"/>
                  </a:spcAft>
                </a:pPr>
                <a:r>
                  <a:rPr lang="en-US" sz="2400" b="1" dirty="0"/>
                  <a:t>60.	</a:t>
                </a:r>
                <a:r>
                  <a:rPr lang="en-US" sz="2400" dirty="0"/>
                  <a:t>The determinant of a </a:t>
                </a:r>
                <a:r>
                  <a:rPr lang="en-US" sz="2400" dirty="0">
                    <a:solidFill>
                      <a:schemeClr val="tx1"/>
                    </a:solidFill>
                  </a:rPr>
                  <a:t>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equals </a:t>
                </a:r>
                <a:r>
                  <a:rPr lang="en-US" sz="2400" i="1" dirty="0" err="1"/>
                  <a:t>fk</a:t>
                </a:r>
                <a:r>
                  <a:rPr lang="en-US" sz="2400" i="1" dirty="0"/>
                  <a:t> </a:t>
                </a:r>
                <a:r>
                  <a:rPr lang="pt-BR" sz="2400" dirty="0"/>
                  <a:t>– </a:t>
                </a:r>
                <a:r>
                  <a:rPr lang="pt-BR" sz="2400" i="1" dirty="0"/>
                  <a:t>gh</a:t>
                </a:r>
                <a:r>
                  <a:rPr lang="en-US" sz="2400" dirty="0"/>
                  <a:t>. Which of the following is a value for </a:t>
                </a:r>
                <a:r>
                  <a:rPr lang="en-US" sz="2400" i="1" dirty="0"/>
                  <a:t>x</a:t>
                </a:r>
                <a:r>
                  <a:rPr lang="en-US" sz="2400" dirty="0"/>
                  <a:t> in the </a:t>
                </a:r>
                <a:r>
                  <a:rPr lang="en-US" sz="2400" dirty="0">
                    <a:solidFill>
                      <a:schemeClr val="tx1"/>
                    </a:solidFill>
                  </a:rPr>
                  <a:t>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so that </a:t>
                </a:r>
                <a:r>
                  <a:rPr lang="en-US" sz="2400" dirty="0"/>
                  <a:t>the matrix has a determinant of 8?</a:t>
                </a:r>
              </a:p>
              <a:p>
                <a:pPr marL="1085850" indent="-514350">
                  <a:buFont typeface="Wingdings" pitchFamily="2" charset="2"/>
                  <a:buAutoNum type="alphaUcParenR" startAt="6"/>
                </a:pPr>
                <a:r>
                  <a:rPr lang="pt-BR" sz="2400" dirty="0"/>
                  <a:t> –2</a:t>
                </a:r>
              </a:p>
              <a:p>
                <a:pPr marL="1085850" indent="-514350">
                  <a:buAutoNum type="alphaUcParenR" startAt="6"/>
                </a:pPr>
                <a:r>
                  <a:rPr lang="pt-BR" sz="2400" dirty="0"/>
                  <a:t> –1</a:t>
                </a:r>
              </a:p>
              <a:p>
                <a:pPr marL="1085850" indent="-514350">
                  <a:buAutoNum type="alphaUcParenR" startAt="6"/>
                </a:pPr>
                <a:r>
                  <a:rPr lang="pt-BR" sz="2400" dirty="0"/>
                  <a:t> 0</a:t>
                </a:r>
              </a:p>
              <a:p>
                <a:pPr marL="1085850" indent="-514350">
                  <a:buFont typeface="Wingdings" pitchFamily="2" charset="2"/>
                  <a:buAutoNum type="alphaUcParenR" startAt="10"/>
                </a:pPr>
                <a:r>
                  <a:rPr lang="pt-BR" sz="2400" dirty="0"/>
                  <a:t> 1</a:t>
                </a:r>
              </a:p>
              <a:p>
                <a:pPr marL="1085850" indent="-514350">
                  <a:buAutoNum type="alphaUcParenR" startAt="10"/>
                </a:pPr>
                <a:r>
                  <a:rPr lang="pt-BR" sz="2400" dirty="0"/>
                  <a:t> 2</a:t>
                </a:r>
                <a:endParaRPr lang="en-US" sz="2400" dirty="0"/>
              </a:p>
            </p:txBody>
          </p:sp>
        </mc:Choice>
        <mc:Fallback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1D21B324-FB20-15F3-D688-F89CE9473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" y="1107732"/>
                <a:ext cx="11109960" cy="3735574"/>
              </a:xfrm>
              <a:prstGeom prst="rect">
                <a:avLst/>
              </a:prstGeom>
              <a:blipFill>
                <a:blip r:embed="rId4"/>
                <a:stretch>
                  <a:fillRect l="-799" t="-339" b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37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6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59BAF71-9C93-8705-DE52-5A8E1221E1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020" y="1107732"/>
                <a:ext cx="11109960" cy="397769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465138" indent="-465138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69913" indent="-569913">
                  <a:lnSpc>
                    <a:spcPct val="100000"/>
                  </a:lnSpc>
                  <a:spcAft>
                    <a:spcPts val="1000"/>
                  </a:spcAft>
                </a:pPr>
                <a:r>
                  <a:rPr lang="en-US" b="1" dirty="0"/>
                  <a:t>56.	</a:t>
                </a:r>
                <a:r>
                  <a:rPr lang="en-US" dirty="0"/>
                  <a:t>If </a:t>
                </a:r>
                <a:r>
                  <a:rPr lang="en-US" i="1" dirty="0"/>
                  <a:t>a </a:t>
                </a:r>
                <a:r>
                  <a:rPr lang="en-US" dirty="0"/>
                  <a:t>and </a:t>
                </a:r>
                <a:r>
                  <a:rPr lang="en-US" i="1" dirty="0"/>
                  <a:t>b </a:t>
                </a:r>
                <a:r>
                  <a:rPr lang="en-US" dirty="0"/>
                  <a:t>are real numbers such that </a:t>
                </a:r>
                <a:r>
                  <a:rPr lang="en-US" i="1" dirty="0"/>
                  <a:t>a </a:t>
                </a:r>
                <a:r>
                  <a:rPr lang="en-US" dirty="0"/>
                  <a:t>&gt; 2 and </a:t>
                </a:r>
                <a:r>
                  <a:rPr lang="en-US" i="1" dirty="0"/>
                  <a:t>b </a:t>
                </a:r>
                <a:r>
                  <a:rPr lang="en-US" dirty="0"/>
                  <a:t>&lt; </a:t>
                </a:r>
                <a:r>
                  <a:rPr lang="pt-BR" dirty="0"/>
                  <a:t>–2</a:t>
                </a:r>
                <a:r>
                  <a:rPr lang="en-US" dirty="0"/>
                  <a:t>, then which inequality must be true?</a:t>
                </a:r>
              </a:p>
              <a:p>
                <a:pPr marL="1085850" indent="-514350">
                  <a:buFont typeface="Wingdings" pitchFamily="2" charset="2"/>
                  <a:buAutoNum type="alphaUcParenR" startAt="6"/>
                </a:pPr>
                <a:r>
                  <a:rPr lang="pt-B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pt-BR" dirty="0"/>
                  <a:t> &gt; 2</a:t>
                </a:r>
              </a:p>
              <a:p>
                <a:pPr marL="1085850" indent="-514350">
                  <a:buAutoNum type="alphaUcParenR" startAt="6"/>
                </a:pPr>
                <a:r>
                  <a:rPr lang="en-US" b="0" dirty="0"/>
                  <a:t> 2</a:t>
                </a:r>
                <a:r>
                  <a:rPr lang="en-US" dirty="0"/>
                  <a:t>|</a:t>
                </a:r>
                <a:r>
                  <a:rPr lang="en-US" i="1" dirty="0"/>
                  <a:t>a</a:t>
                </a:r>
                <a:r>
                  <a:rPr lang="en-US" dirty="0"/>
                  <a:t>| &gt; 2|</a:t>
                </a:r>
                <a:r>
                  <a:rPr lang="en-US" i="1" dirty="0"/>
                  <a:t>b</a:t>
                </a:r>
                <a:r>
                  <a:rPr lang="en-US" dirty="0"/>
                  <a:t>|</a:t>
                </a:r>
                <a:endParaRPr lang="en-US" b="0" i="1" dirty="0"/>
              </a:p>
              <a:p>
                <a:pPr marL="1085850" indent="-514350">
                  <a:buAutoNum type="alphaUcParenR" startAt="6"/>
                </a:pPr>
                <a:r>
                  <a:rPr lang="pt-BR" dirty="0"/>
                  <a:t> </a:t>
                </a:r>
                <a:r>
                  <a:rPr lang="pt-BR" i="1" dirty="0"/>
                  <a:t>a</a:t>
                </a:r>
                <a:r>
                  <a:rPr lang="pt-BR" baseline="30000" dirty="0"/>
                  <a:t>2</a:t>
                </a:r>
                <a:r>
                  <a:rPr lang="pt-BR" dirty="0"/>
                  <a:t> &lt; </a:t>
                </a:r>
                <a:r>
                  <a:rPr lang="pt-BR" i="1" dirty="0"/>
                  <a:t>b</a:t>
                </a:r>
                <a:r>
                  <a:rPr lang="pt-BR" baseline="30000" dirty="0"/>
                  <a:t>2</a:t>
                </a:r>
                <a:endParaRPr lang="pt-BR" dirty="0"/>
              </a:p>
              <a:p>
                <a:pPr marL="1085850" indent="-514350">
                  <a:buFont typeface="Wingdings" pitchFamily="2" charset="2"/>
                  <a:buAutoNum type="alphaUcParenR" startAt="10"/>
                </a:pPr>
                <a:r>
                  <a:rPr lang="pt-BR" dirty="0"/>
                  <a:t> </a:t>
                </a:r>
                <a:r>
                  <a:rPr lang="pt-BR" i="1" dirty="0"/>
                  <a:t>a</a:t>
                </a:r>
                <a:r>
                  <a:rPr lang="pt-BR" baseline="30000" dirty="0"/>
                  <a:t>2 </a:t>
                </a:r>
                <a:r>
                  <a:rPr lang="pt-BR" dirty="0"/>
                  <a:t>– </a:t>
                </a:r>
                <a:r>
                  <a:rPr lang="pt-BR" i="1" dirty="0"/>
                  <a:t>b </a:t>
                </a:r>
                <a:r>
                  <a:rPr lang="pt-BR" dirty="0"/>
                  <a:t>&lt; </a:t>
                </a:r>
                <a:r>
                  <a:rPr lang="pt-BR" i="1" dirty="0"/>
                  <a:t>b</a:t>
                </a:r>
                <a:r>
                  <a:rPr lang="pt-BR" baseline="30000" dirty="0"/>
                  <a:t>2</a:t>
                </a:r>
                <a:r>
                  <a:rPr lang="pt-BR" dirty="0"/>
                  <a:t> + </a:t>
                </a:r>
                <a:r>
                  <a:rPr lang="pt-BR" i="1" dirty="0"/>
                  <a:t>a</a:t>
                </a:r>
                <a:endParaRPr lang="pt-BR" dirty="0"/>
              </a:p>
              <a:p>
                <a:pPr marL="1085850" indent="-514350">
                  <a:buAutoNum type="alphaUcParenR" startAt="10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pt-BR" dirty="0"/>
                  <a:t>– 2 &gt;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pt-BR" dirty="0"/>
                  <a:t>– 2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59BAF71-9C93-8705-DE52-5A8E1221E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" y="1107732"/>
                <a:ext cx="11109960" cy="3977692"/>
              </a:xfrm>
              <a:prstGeom prst="rect">
                <a:avLst/>
              </a:prstGeom>
              <a:blipFill>
                <a:blip r:embed="rId3"/>
                <a:stretch>
                  <a:fillRect l="-1142" t="-1592" b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AB3056E6-15F7-486B-ED76-F02C44084DB8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8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145EEBB0-5E68-B1BD-882D-3829C79EB299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40CE375-760E-0C37-35D4-9891B7359754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E59B55-1B11-E7DE-D114-209BCE12D7F1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6</a:t>
              </a:r>
            </a:p>
          </p:txBody>
        </p:sp>
      </p:grpSp>
      <p:sp>
        <p:nvSpPr>
          <p:cNvPr id="12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EAAEE57C-1E1A-312A-B488-C7CED12F703E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  <p:pic>
        <p:nvPicPr>
          <p:cNvPr id="13" name="Small Red X">
            <a:extLst>
              <a:ext uri="{FF2B5EF4-FFF2-40B4-BE49-F238E27FC236}">
                <a16:creationId xmlns:a16="http://schemas.microsoft.com/office/drawing/2014/main" id="{4F7BD201-47E9-47D0-3279-1E29320F70F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35121" y="2306486"/>
            <a:ext cx="466344" cy="365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Placeholder 2">
                <a:extLst>
                  <a:ext uri="{FF2B5EF4-FFF2-40B4-BE49-F238E27FC236}">
                    <a16:creationId xmlns:a16="http://schemas.microsoft.com/office/drawing/2014/main" id="{958393DB-1A86-1430-5157-5EFDEFE30F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020" y="1107732"/>
                <a:ext cx="11109960" cy="397769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465138" indent="-465138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69913" indent="-569913">
                  <a:lnSpc>
                    <a:spcPct val="100000"/>
                  </a:lnSpc>
                  <a:spcAft>
                    <a:spcPts val="1000"/>
                  </a:spcAft>
                </a:pPr>
                <a:r>
                  <a:rPr lang="en-US" b="1" dirty="0"/>
                  <a:t>56.	</a:t>
                </a:r>
                <a:r>
                  <a:rPr lang="en-US" dirty="0"/>
                  <a:t>If </a:t>
                </a:r>
                <a:r>
                  <a:rPr lang="en-US" i="1" dirty="0"/>
                  <a:t>a </a:t>
                </a:r>
                <a:r>
                  <a:rPr lang="en-US" dirty="0"/>
                  <a:t>and </a:t>
                </a:r>
                <a:r>
                  <a:rPr lang="en-US" i="1" dirty="0"/>
                  <a:t>b </a:t>
                </a:r>
                <a:r>
                  <a:rPr lang="en-US" dirty="0"/>
                  <a:t>are real numbers such that </a:t>
                </a:r>
                <a:r>
                  <a:rPr lang="en-US" i="1" dirty="0"/>
                  <a:t>a </a:t>
                </a:r>
                <a:r>
                  <a:rPr lang="en-US" dirty="0"/>
                  <a:t>&gt; 2 and </a:t>
                </a:r>
                <a:r>
                  <a:rPr lang="en-US" i="1" dirty="0"/>
                  <a:t>b </a:t>
                </a:r>
                <a:r>
                  <a:rPr lang="en-US" dirty="0"/>
                  <a:t>&lt; </a:t>
                </a:r>
                <a:r>
                  <a:rPr lang="pt-BR" dirty="0"/>
                  <a:t>–2</a:t>
                </a:r>
                <a:r>
                  <a:rPr lang="en-US" dirty="0"/>
                  <a:t>, then which inequality must be true?</a:t>
                </a:r>
              </a:p>
              <a:p>
                <a:pPr marL="1085850" indent="-514350">
                  <a:buFont typeface="Wingdings" pitchFamily="2" charset="2"/>
                  <a:buAutoNum type="alphaUcParenR" startAt="6"/>
                </a:pPr>
                <a:r>
                  <a:rPr lang="pt-B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pt-BR" dirty="0"/>
                  <a:t> &gt; 2</a:t>
                </a:r>
              </a:p>
              <a:p>
                <a:pPr marL="1085850" indent="-514350">
                  <a:buAutoNum type="alphaUcParenR" startAt="6"/>
                </a:pPr>
                <a:r>
                  <a:rPr lang="en-US" b="0" dirty="0"/>
                  <a:t> 2</a:t>
                </a:r>
                <a:r>
                  <a:rPr lang="en-US" dirty="0"/>
                  <a:t>|</a:t>
                </a:r>
                <a:r>
                  <a:rPr lang="en-US" i="1" dirty="0"/>
                  <a:t>a</a:t>
                </a:r>
                <a:r>
                  <a:rPr lang="en-US" dirty="0"/>
                  <a:t>| &gt; 2|</a:t>
                </a:r>
                <a:r>
                  <a:rPr lang="en-US" i="1" dirty="0"/>
                  <a:t>b</a:t>
                </a:r>
                <a:r>
                  <a:rPr lang="en-US" dirty="0"/>
                  <a:t>|</a:t>
                </a:r>
                <a:endParaRPr lang="en-US" b="0" i="1" dirty="0"/>
              </a:p>
              <a:p>
                <a:pPr marL="1085850" indent="-514350">
                  <a:buAutoNum type="alphaUcParenR" startAt="6"/>
                </a:pPr>
                <a:r>
                  <a:rPr lang="pt-BR" dirty="0"/>
                  <a:t> </a:t>
                </a:r>
                <a:r>
                  <a:rPr lang="pt-BR" i="1" dirty="0"/>
                  <a:t>a</a:t>
                </a:r>
                <a:r>
                  <a:rPr lang="pt-BR" baseline="30000" dirty="0"/>
                  <a:t>2</a:t>
                </a:r>
                <a:r>
                  <a:rPr lang="pt-BR" dirty="0"/>
                  <a:t> &lt; </a:t>
                </a:r>
                <a:r>
                  <a:rPr lang="pt-BR" i="1" dirty="0"/>
                  <a:t>b</a:t>
                </a:r>
                <a:r>
                  <a:rPr lang="pt-BR" baseline="30000" dirty="0"/>
                  <a:t>2</a:t>
                </a:r>
                <a:endParaRPr lang="pt-BR" dirty="0"/>
              </a:p>
              <a:p>
                <a:pPr marL="1085850" indent="-514350">
                  <a:buFont typeface="Wingdings" pitchFamily="2" charset="2"/>
                  <a:buAutoNum type="alphaUcParenR" startAt="10"/>
                </a:pPr>
                <a:r>
                  <a:rPr lang="pt-BR" dirty="0"/>
                  <a:t> </a:t>
                </a:r>
                <a:r>
                  <a:rPr lang="pt-BR" i="1" dirty="0"/>
                  <a:t>a</a:t>
                </a:r>
                <a:r>
                  <a:rPr lang="pt-BR" baseline="30000" dirty="0"/>
                  <a:t>2 </a:t>
                </a:r>
                <a:r>
                  <a:rPr lang="pt-BR" dirty="0"/>
                  <a:t>– </a:t>
                </a:r>
                <a:r>
                  <a:rPr lang="pt-BR" i="1" dirty="0"/>
                  <a:t>b </a:t>
                </a:r>
                <a:r>
                  <a:rPr lang="pt-BR" dirty="0"/>
                  <a:t>&lt; </a:t>
                </a:r>
                <a:r>
                  <a:rPr lang="pt-BR" i="1" dirty="0"/>
                  <a:t>b</a:t>
                </a:r>
                <a:r>
                  <a:rPr lang="pt-BR" baseline="30000" dirty="0"/>
                  <a:t>2</a:t>
                </a:r>
                <a:r>
                  <a:rPr lang="pt-BR" dirty="0"/>
                  <a:t> + </a:t>
                </a:r>
                <a:r>
                  <a:rPr lang="pt-BR" i="1" dirty="0"/>
                  <a:t>a</a:t>
                </a:r>
                <a:endParaRPr lang="pt-BR" dirty="0"/>
              </a:p>
              <a:p>
                <a:pPr marL="1085850" indent="-514350">
                  <a:buAutoNum type="alphaUcParenR" startAt="10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pt-BR" dirty="0"/>
                  <a:t>– 2 &gt;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pt-BR" dirty="0"/>
                  <a:t>– 2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 Placeholder 2">
                <a:extLst>
                  <a:ext uri="{FF2B5EF4-FFF2-40B4-BE49-F238E27FC236}">
                    <a16:creationId xmlns:a16="http://schemas.microsoft.com/office/drawing/2014/main" id="{958393DB-1A86-1430-5157-5EFDEFE30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" y="1107732"/>
                <a:ext cx="11109960" cy="3977692"/>
              </a:xfrm>
              <a:prstGeom prst="rect">
                <a:avLst/>
              </a:prstGeom>
              <a:blipFill>
                <a:blip r:embed="rId6"/>
                <a:stretch>
                  <a:fillRect l="-1142" t="-1592" b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94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2279960C-03F4-AB28-3802-6D1EA982409E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0E8A216-68B4-6E98-3BAD-51B2DD76AD6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DE0AF2-94CB-073F-73B3-AA7E4AC2CA68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6</a:t>
              </a:r>
            </a:p>
          </p:txBody>
        </p:sp>
      </p:grpSp>
      <p:sp>
        <p:nvSpPr>
          <p:cNvPr id="12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5404D377-5E35-5F63-5B3F-55A3093F87CF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  <p:pic>
        <p:nvPicPr>
          <p:cNvPr id="13" name="Small Red X">
            <a:extLst>
              <a:ext uri="{FF2B5EF4-FFF2-40B4-BE49-F238E27FC236}">
                <a16:creationId xmlns:a16="http://schemas.microsoft.com/office/drawing/2014/main" id="{5D84B977-C42C-A03F-D8F7-2DC4707B8924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21" y="2901684"/>
            <a:ext cx="466344" cy="365760"/>
          </a:xfrm>
          <a:prstGeom prst="rect">
            <a:avLst/>
          </a:prstGeom>
        </p:spPr>
      </p:pic>
      <p:pic>
        <p:nvPicPr>
          <p:cNvPr id="14" name="Small Red X">
            <a:extLst>
              <a:ext uri="{FF2B5EF4-FFF2-40B4-BE49-F238E27FC236}">
                <a16:creationId xmlns:a16="http://schemas.microsoft.com/office/drawing/2014/main" id="{5F6AC4C7-995D-C91F-3936-9CBBAACBAEF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35121" y="2306486"/>
            <a:ext cx="466344" cy="365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BC51C2FD-DF50-EF95-08E8-FBE6A105A1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020" y="1107732"/>
                <a:ext cx="11109960" cy="397769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465138" indent="-465138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69913" indent="-569913">
                  <a:lnSpc>
                    <a:spcPct val="100000"/>
                  </a:lnSpc>
                  <a:spcAft>
                    <a:spcPts val="1000"/>
                  </a:spcAft>
                </a:pPr>
                <a:r>
                  <a:rPr lang="en-US" b="1" dirty="0"/>
                  <a:t>56.	</a:t>
                </a:r>
                <a:r>
                  <a:rPr lang="en-US" dirty="0"/>
                  <a:t>If </a:t>
                </a:r>
                <a:r>
                  <a:rPr lang="en-US" i="1" dirty="0"/>
                  <a:t>a </a:t>
                </a:r>
                <a:r>
                  <a:rPr lang="en-US" dirty="0"/>
                  <a:t>and </a:t>
                </a:r>
                <a:r>
                  <a:rPr lang="en-US" i="1" dirty="0"/>
                  <a:t>b </a:t>
                </a:r>
                <a:r>
                  <a:rPr lang="en-US" dirty="0"/>
                  <a:t>are real numbers such that </a:t>
                </a:r>
                <a:r>
                  <a:rPr lang="en-US" i="1" dirty="0"/>
                  <a:t>a </a:t>
                </a:r>
                <a:r>
                  <a:rPr lang="en-US" dirty="0"/>
                  <a:t>&gt; 2 and </a:t>
                </a:r>
                <a:r>
                  <a:rPr lang="en-US" i="1" dirty="0"/>
                  <a:t>b </a:t>
                </a:r>
                <a:r>
                  <a:rPr lang="en-US" dirty="0"/>
                  <a:t>&lt; </a:t>
                </a:r>
                <a:r>
                  <a:rPr lang="pt-BR" dirty="0"/>
                  <a:t>–2</a:t>
                </a:r>
                <a:r>
                  <a:rPr lang="en-US" dirty="0"/>
                  <a:t>, then which inequality must be true?</a:t>
                </a:r>
              </a:p>
              <a:p>
                <a:pPr marL="1085850" indent="-514350">
                  <a:buFont typeface="Wingdings" pitchFamily="2" charset="2"/>
                  <a:buAutoNum type="alphaUcParenR" startAt="6"/>
                </a:pPr>
                <a:r>
                  <a:rPr lang="pt-B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pt-BR" dirty="0"/>
                  <a:t> &gt; 2</a:t>
                </a:r>
              </a:p>
              <a:p>
                <a:pPr marL="1085850" indent="-514350">
                  <a:buAutoNum type="alphaUcParenR" startAt="6"/>
                </a:pPr>
                <a:r>
                  <a:rPr lang="en-US" b="0" dirty="0"/>
                  <a:t> 2</a:t>
                </a:r>
                <a:r>
                  <a:rPr lang="en-US" dirty="0"/>
                  <a:t>|</a:t>
                </a:r>
                <a:r>
                  <a:rPr lang="en-US" i="1" dirty="0"/>
                  <a:t>a</a:t>
                </a:r>
                <a:r>
                  <a:rPr lang="en-US" dirty="0"/>
                  <a:t>| &gt; 2|</a:t>
                </a:r>
                <a:r>
                  <a:rPr lang="en-US" i="1" dirty="0"/>
                  <a:t>b</a:t>
                </a:r>
                <a:r>
                  <a:rPr lang="en-US" dirty="0"/>
                  <a:t>|</a:t>
                </a:r>
                <a:endParaRPr lang="en-US" b="0" i="1" dirty="0"/>
              </a:p>
              <a:p>
                <a:pPr marL="1085850" indent="-514350">
                  <a:buAutoNum type="alphaUcParenR" startAt="6"/>
                </a:pPr>
                <a:r>
                  <a:rPr lang="pt-BR" dirty="0"/>
                  <a:t> </a:t>
                </a:r>
                <a:r>
                  <a:rPr lang="pt-BR" i="1" dirty="0"/>
                  <a:t>a</a:t>
                </a:r>
                <a:r>
                  <a:rPr lang="pt-BR" baseline="30000" dirty="0"/>
                  <a:t>2</a:t>
                </a:r>
                <a:r>
                  <a:rPr lang="pt-BR" dirty="0"/>
                  <a:t> &lt; </a:t>
                </a:r>
                <a:r>
                  <a:rPr lang="pt-BR" i="1" dirty="0"/>
                  <a:t>b</a:t>
                </a:r>
                <a:r>
                  <a:rPr lang="pt-BR" baseline="30000" dirty="0"/>
                  <a:t>2</a:t>
                </a:r>
                <a:endParaRPr lang="pt-BR" dirty="0"/>
              </a:p>
              <a:p>
                <a:pPr marL="1085850" indent="-514350">
                  <a:buFont typeface="Wingdings" pitchFamily="2" charset="2"/>
                  <a:buAutoNum type="alphaUcParenR" startAt="10"/>
                </a:pPr>
                <a:r>
                  <a:rPr lang="pt-BR" dirty="0"/>
                  <a:t> </a:t>
                </a:r>
                <a:r>
                  <a:rPr lang="pt-BR" i="1" dirty="0"/>
                  <a:t>a</a:t>
                </a:r>
                <a:r>
                  <a:rPr lang="pt-BR" baseline="30000" dirty="0"/>
                  <a:t>2 </a:t>
                </a:r>
                <a:r>
                  <a:rPr lang="pt-BR" dirty="0"/>
                  <a:t>– </a:t>
                </a:r>
                <a:r>
                  <a:rPr lang="pt-BR" i="1" dirty="0"/>
                  <a:t>b </a:t>
                </a:r>
                <a:r>
                  <a:rPr lang="pt-BR" dirty="0"/>
                  <a:t>&lt; </a:t>
                </a:r>
                <a:r>
                  <a:rPr lang="pt-BR" i="1" dirty="0"/>
                  <a:t>b</a:t>
                </a:r>
                <a:r>
                  <a:rPr lang="pt-BR" baseline="30000" dirty="0"/>
                  <a:t>2</a:t>
                </a:r>
                <a:r>
                  <a:rPr lang="pt-BR" dirty="0"/>
                  <a:t> + </a:t>
                </a:r>
                <a:r>
                  <a:rPr lang="pt-BR" i="1" dirty="0"/>
                  <a:t>a</a:t>
                </a:r>
                <a:endParaRPr lang="pt-BR" dirty="0"/>
              </a:p>
              <a:p>
                <a:pPr marL="1085850" indent="-514350">
                  <a:buAutoNum type="alphaUcParenR" startAt="10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pt-BR" dirty="0"/>
                  <a:t>– 2 &gt;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pt-BR" dirty="0"/>
                  <a:t>– 2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BC51C2FD-DF50-EF95-08E8-FBE6A105A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" y="1107732"/>
                <a:ext cx="11109960" cy="3977692"/>
              </a:xfrm>
              <a:prstGeom prst="rect">
                <a:avLst/>
              </a:prstGeom>
              <a:blipFill>
                <a:blip r:embed="rId6"/>
                <a:stretch>
                  <a:fillRect l="-1142" t="-1592" b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19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205B817B-0546-6347-633D-B9D619B0474B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6E1329C-D429-AF6C-B878-65842E1F545C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A32AFF-113C-3802-181E-A32770C32EFE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6</a:t>
              </a:r>
            </a:p>
          </p:txBody>
        </p:sp>
      </p:grpSp>
      <p:sp>
        <p:nvSpPr>
          <p:cNvPr id="12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70C62E7E-EBF6-F245-1778-A4F348476643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  <p:pic>
        <p:nvPicPr>
          <p:cNvPr id="13" name="Small Red X">
            <a:extLst>
              <a:ext uri="{FF2B5EF4-FFF2-40B4-BE49-F238E27FC236}">
                <a16:creationId xmlns:a16="http://schemas.microsoft.com/office/drawing/2014/main" id="{5656936C-7D91-05C6-06CE-D4559A01BD63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71" y="3414844"/>
            <a:ext cx="466344" cy="365760"/>
          </a:xfrm>
          <a:prstGeom prst="rect">
            <a:avLst/>
          </a:prstGeom>
        </p:spPr>
      </p:pic>
      <p:pic>
        <p:nvPicPr>
          <p:cNvPr id="14" name="Small Red X">
            <a:extLst>
              <a:ext uri="{FF2B5EF4-FFF2-40B4-BE49-F238E27FC236}">
                <a16:creationId xmlns:a16="http://schemas.microsoft.com/office/drawing/2014/main" id="{2797B42B-FDD2-6DFB-83F3-9BDC17D684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21" y="2901684"/>
            <a:ext cx="466344" cy="365760"/>
          </a:xfrm>
          <a:prstGeom prst="rect">
            <a:avLst/>
          </a:prstGeom>
        </p:spPr>
      </p:pic>
      <p:pic>
        <p:nvPicPr>
          <p:cNvPr id="15" name="Small Red X">
            <a:extLst>
              <a:ext uri="{FF2B5EF4-FFF2-40B4-BE49-F238E27FC236}">
                <a16:creationId xmlns:a16="http://schemas.microsoft.com/office/drawing/2014/main" id="{E0A00134-EF2B-F24B-5D81-AB5D7FD25D3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35121" y="2306486"/>
            <a:ext cx="466344" cy="365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2">
                <a:extLst>
                  <a:ext uri="{FF2B5EF4-FFF2-40B4-BE49-F238E27FC236}">
                    <a16:creationId xmlns:a16="http://schemas.microsoft.com/office/drawing/2014/main" id="{DC0AC7E8-256D-5518-B56D-42BCEF5528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020" y="1107732"/>
                <a:ext cx="11109960" cy="397769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465138" indent="-465138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69913" indent="-569913">
                  <a:lnSpc>
                    <a:spcPct val="100000"/>
                  </a:lnSpc>
                  <a:spcAft>
                    <a:spcPts val="1000"/>
                  </a:spcAft>
                </a:pPr>
                <a:r>
                  <a:rPr lang="en-US" b="1" dirty="0"/>
                  <a:t>56.	</a:t>
                </a:r>
                <a:r>
                  <a:rPr lang="en-US" dirty="0"/>
                  <a:t>If </a:t>
                </a:r>
                <a:r>
                  <a:rPr lang="en-US" i="1" dirty="0"/>
                  <a:t>a </a:t>
                </a:r>
                <a:r>
                  <a:rPr lang="en-US" dirty="0"/>
                  <a:t>and </a:t>
                </a:r>
                <a:r>
                  <a:rPr lang="en-US" i="1" dirty="0"/>
                  <a:t>b </a:t>
                </a:r>
                <a:r>
                  <a:rPr lang="en-US" dirty="0"/>
                  <a:t>are real numbers such that </a:t>
                </a:r>
                <a:r>
                  <a:rPr lang="en-US" i="1" dirty="0"/>
                  <a:t>a </a:t>
                </a:r>
                <a:r>
                  <a:rPr lang="en-US" dirty="0"/>
                  <a:t>&gt; 2 and </a:t>
                </a:r>
                <a:r>
                  <a:rPr lang="en-US" i="1" dirty="0"/>
                  <a:t>b </a:t>
                </a:r>
                <a:r>
                  <a:rPr lang="en-US" dirty="0"/>
                  <a:t>&lt; </a:t>
                </a:r>
                <a:r>
                  <a:rPr lang="pt-BR" dirty="0"/>
                  <a:t>–2</a:t>
                </a:r>
                <a:r>
                  <a:rPr lang="en-US" dirty="0"/>
                  <a:t>, then which inequality must be true?</a:t>
                </a:r>
              </a:p>
              <a:p>
                <a:pPr marL="1085850" indent="-514350">
                  <a:buFont typeface="Wingdings" pitchFamily="2" charset="2"/>
                  <a:buAutoNum type="alphaUcParenR" startAt="6"/>
                </a:pPr>
                <a:r>
                  <a:rPr lang="pt-B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pt-BR" dirty="0"/>
                  <a:t> &gt; 2</a:t>
                </a:r>
              </a:p>
              <a:p>
                <a:pPr marL="1085850" indent="-514350">
                  <a:buAutoNum type="alphaUcParenR" startAt="6"/>
                </a:pPr>
                <a:r>
                  <a:rPr lang="en-US" b="0" dirty="0"/>
                  <a:t> 2</a:t>
                </a:r>
                <a:r>
                  <a:rPr lang="en-US" dirty="0"/>
                  <a:t>|</a:t>
                </a:r>
                <a:r>
                  <a:rPr lang="en-US" i="1" dirty="0"/>
                  <a:t>a</a:t>
                </a:r>
                <a:r>
                  <a:rPr lang="en-US" dirty="0"/>
                  <a:t>| &gt; 2|</a:t>
                </a:r>
                <a:r>
                  <a:rPr lang="en-US" i="1" dirty="0"/>
                  <a:t>b</a:t>
                </a:r>
                <a:r>
                  <a:rPr lang="en-US" dirty="0"/>
                  <a:t>|</a:t>
                </a:r>
                <a:endParaRPr lang="en-US" b="0" i="1" dirty="0"/>
              </a:p>
              <a:p>
                <a:pPr marL="1085850" indent="-514350">
                  <a:buAutoNum type="alphaUcParenR" startAt="6"/>
                </a:pPr>
                <a:r>
                  <a:rPr lang="pt-BR" dirty="0"/>
                  <a:t> </a:t>
                </a:r>
                <a:r>
                  <a:rPr lang="pt-BR" i="1" dirty="0"/>
                  <a:t>a</a:t>
                </a:r>
                <a:r>
                  <a:rPr lang="pt-BR" baseline="30000" dirty="0"/>
                  <a:t>2</a:t>
                </a:r>
                <a:r>
                  <a:rPr lang="pt-BR" dirty="0"/>
                  <a:t> &lt; </a:t>
                </a:r>
                <a:r>
                  <a:rPr lang="pt-BR" i="1" dirty="0"/>
                  <a:t>b</a:t>
                </a:r>
                <a:r>
                  <a:rPr lang="pt-BR" baseline="30000" dirty="0"/>
                  <a:t>2</a:t>
                </a:r>
                <a:endParaRPr lang="pt-BR" dirty="0"/>
              </a:p>
              <a:p>
                <a:pPr marL="1085850" indent="-514350">
                  <a:buFont typeface="Wingdings" pitchFamily="2" charset="2"/>
                  <a:buAutoNum type="alphaUcParenR" startAt="10"/>
                </a:pPr>
                <a:r>
                  <a:rPr lang="pt-BR" dirty="0"/>
                  <a:t> </a:t>
                </a:r>
                <a:r>
                  <a:rPr lang="pt-BR" i="1" dirty="0"/>
                  <a:t>a</a:t>
                </a:r>
                <a:r>
                  <a:rPr lang="pt-BR" baseline="30000" dirty="0"/>
                  <a:t>2 </a:t>
                </a:r>
                <a:r>
                  <a:rPr lang="pt-BR" dirty="0"/>
                  <a:t>– </a:t>
                </a:r>
                <a:r>
                  <a:rPr lang="pt-BR" i="1" dirty="0"/>
                  <a:t>b </a:t>
                </a:r>
                <a:r>
                  <a:rPr lang="pt-BR" dirty="0"/>
                  <a:t>&lt; </a:t>
                </a:r>
                <a:r>
                  <a:rPr lang="pt-BR" i="1" dirty="0"/>
                  <a:t>b</a:t>
                </a:r>
                <a:r>
                  <a:rPr lang="pt-BR" baseline="30000" dirty="0"/>
                  <a:t>2</a:t>
                </a:r>
                <a:r>
                  <a:rPr lang="pt-BR" dirty="0"/>
                  <a:t> + </a:t>
                </a:r>
                <a:r>
                  <a:rPr lang="pt-BR" i="1" dirty="0"/>
                  <a:t>a</a:t>
                </a:r>
                <a:endParaRPr lang="pt-BR" dirty="0"/>
              </a:p>
              <a:p>
                <a:pPr marL="1085850" indent="-514350">
                  <a:buAutoNum type="alphaUcParenR" startAt="10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pt-BR" dirty="0"/>
                  <a:t>– 2 &gt;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pt-BR" dirty="0"/>
                  <a:t>– 2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 Placeholder 2">
                <a:extLst>
                  <a:ext uri="{FF2B5EF4-FFF2-40B4-BE49-F238E27FC236}">
                    <a16:creationId xmlns:a16="http://schemas.microsoft.com/office/drawing/2014/main" id="{DC0AC7E8-256D-5518-B56D-42BCEF552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" y="1107732"/>
                <a:ext cx="11109960" cy="3977692"/>
              </a:xfrm>
              <a:prstGeom prst="rect">
                <a:avLst/>
              </a:prstGeom>
              <a:blipFill>
                <a:blip r:embed="rId6"/>
                <a:stretch>
                  <a:fillRect l="-1142" t="-1592" b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34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81F8AD23-C03B-E291-A542-9B013B321C87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838E6C-8464-646F-E438-A08F51A513DC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0C03BD-60CA-CD78-938F-F56DB49FA2C0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5 of 6</a:t>
              </a:r>
            </a:p>
          </p:txBody>
        </p:sp>
      </p:grpSp>
      <p:sp>
        <p:nvSpPr>
          <p:cNvPr id="12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41B3A080-DAF8-1511-54F3-B4E8367A99B6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  <p:pic>
        <p:nvPicPr>
          <p:cNvPr id="13" name="Small Red X">
            <a:extLst>
              <a:ext uri="{FF2B5EF4-FFF2-40B4-BE49-F238E27FC236}">
                <a16:creationId xmlns:a16="http://schemas.microsoft.com/office/drawing/2014/main" id="{D83C97FA-1E57-7538-95E5-B58266649161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71" y="3414844"/>
            <a:ext cx="466344" cy="365760"/>
          </a:xfrm>
          <a:prstGeom prst="rect">
            <a:avLst/>
          </a:prstGeom>
        </p:spPr>
      </p:pic>
      <p:pic>
        <p:nvPicPr>
          <p:cNvPr id="14" name="Small Red X">
            <a:extLst>
              <a:ext uri="{FF2B5EF4-FFF2-40B4-BE49-F238E27FC236}">
                <a16:creationId xmlns:a16="http://schemas.microsoft.com/office/drawing/2014/main" id="{5DD4A8BA-59A8-50F4-BD82-A4439C9AC5C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21" y="2901684"/>
            <a:ext cx="466344" cy="365760"/>
          </a:xfrm>
          <a:prstGeom prst="rect">
            <a:avLst/>
          </a:prstGeom>
        </p:spPr>
      </p:pic>
      <p:pic>
        <p:nvPicPr>
          <p:cNvPr id="15" name="Small Red X">
            <a:extLst>
              <a:ext uri="{FF2B5EF4-FFF2-40B4-BE49-F238E27FC236}">
                <a16:creationId xmlns:a16="http://schemas.microsoft.com/office/drawing/2014/main" id="{B71AFA16-2B5B-2B6C-A698-1348D5802BCA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35121" y="2306486"/>
            <a:ext cx="466344" cy="365760"/>
          </a:xfrm>
          <a:prstGeom prst="rect">
            <a:avLst/>
          </a:prstGeom>
        </p:spPr>
      </p:pic>
      <p:pic>
        <p:nvPicPr>
          <p:cNvPr id="16" name="Small Red X">
            <a:extLst>
              <a:ext uri="{FF2B5EF4-FFF2-40B4-BE49-F238E27FC236}">
                <a16:creationId xmlns:a16="http://schemas.microsoft.com/office/drawing/2014/main" id="{517EB482-1886-D60B-029B-1571DD095E0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71" y="3931234"/>
            <a:ext cx="466344" cy="365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2">
                <a:extLst>
                  <a:ext uri="{FF2B5EF4-FFF2-40B4-BE49-F238E27FC236}">
                    <a16:creationId xmlns:a16="http://schemas.microsoft.com/office/drawing/2014/main" id="{27CADE1B-E5AF-D5B2-19A4-DC12033A88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020" y="1107732"/>
                <a:ext cx="11109960" cy="397769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465138" indent="-465138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69913" indent="-569913">
                  <a:lnSpc>
                    <a:spcPct val="100000"/>
                  </a:lnSpc>
                  <a:spcAft>
                    <a:spcPts val="1000"/>
                  </a:spcAft>
                </a:pPr>
                <a:r>
                  <a:rPr lang="en-US" b="1" dirty="0"/>
                  <a:t>56.	</a:t>
                </a:r>
                <a:r>
                  <a:rPr lang="en-US" dirty="0"/>
                  <a:t>If </a:t>
                </a:r>
                <a:r>
                  <a:rPr lang="en-US" i="1" dirty="0"/>
                  <a:t>a </a:t>
                </a:r>
                <a:r>
                  <a:rPr lang="en-US" dirty="0"/>
                  <a:t>and </a:t>
                </a:r>
                <a:r>
                  <a:rPr lang="en-US" i="1" dirty="0"/>
                  <a:t>b </a:t>
                </a:r>
                <a:r>
                  <a:rPr lang="en-US" dirty="0"/>
                  <a:t>are real numbers such that </a:t>
                </a:r>
                <a:r>
                  <a:rPr lang="en-US" i="1" dirty="0"/>
                  <a:t>a </a:t>
                </a:r>
                <a:r>
                  <a:rPr lang="en-US" dirty="0"/>
                  <a:t>&gt; 2 and </a:t>
                </a:r>
                <a:r>
                  <a:rPr lang="en-US" i="1" dirty="0"/>
                  <a:t>b </a:t>
                </a:r>
                <a:r>
                  <a:rPr lang="en-US" dirty="0"/>
                  <a:t>&lt; </a:t>
                </a:r>
                <a:r>
                  <a:rPr lang="pt-BR" dirty="0"/>
                  <a:t>–2</a:t>
                </a:r>
                <a:r>
                  <a:rPr lang="en-US" dirty="0"/>
                  <a:t>, then which inequality must be true?</a:t>
                </a:r>
              </a:p>
              <a:p>
                <a:pPr marL="1085850" indent="-514350">
                  <a:buFont typeface="Wingdings" pitchFamily="2" charset="2"/>
                  <a:buAutoNum type="alphaUcParenR" startAt="6"/>
                </a:pPr>
                <a:r>
                  <a:rPr lang="pt-B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pt-BR" dirty="0"/>
                  <a:t> &gt; 2</a:t>
                </a:r>
              </a:p>
              <a:p>
                <a:pPr marL="1085850" indent="-514350">
                  <a:buAutoNum type="alphaUcParenR" startAt="6"/>
                </a:pPr>
                <a:r>
                  <a:rPr lang="en-US" b="0" dirty="0"/>
                  <a:t> 2</a:t>
                </a:r>
                <a:r>
                  <a:rPr lang="en-US" dirty="0"/>
                  <a:t>|</a:t>
                </a:r>
                <a:r>
                  <a:rPr lang="en-US" i="1" dirty="0"/>
                  <a:t>a</a:t>
                </a:r>
                <a:r>
                  <a:rPr lang="en-US" dirty="0"/>
                  <a:t>| &gt; 2|</a:t>
                </a:r>
                <a:r>
                  <a:rPr lang="en-US" i="1" dirty="0"/>
                  <a:t>b</a:t>
                </a:r>
                <a:r>
                  <a:rPr lang="en-US" dirty="0"/>
                  <a:t>|</a:t>
                </a:r>
                <a:endParaRPr lang="en-US" b="0" i="1" dirty="0"/>
              </a:p>
              <a:p>
                <a:pPr marL="1085850" indent="-514350">
                  <a:buAutoNum type="alphaUcParenR" startAt="6"/>
                </a:pPr>
                <a:r>
                  <a:rPr lang="pt-BR" dirty="0"/>
                  <a:t> </a:t>
                </a:r>
                <a:r>
                  <a:rPr lang="pt-BR" i="1" dirty="0"/>
                  <a:t>a</a:t>
                </a:r>
                <a:r>
                  <a:rPr lang="pt-BR" baseline="30000" dirty="0"/>
                  <a:t>2</a:t>
                </a:r>
                <a:r>
                  <a:rPr lang="pt-BR" dirty="0"/>
                  <a:t> &lt; </a:t>
                </a:r>
                <a:r>
                  <a:rPr lang="pt-BR" i="1" dirty="0"/>
                  <a:t>b</a:t>
                </a:r>
                <a:r>
                  <a:rPr lang="pt-BR" baseline="30000" dirty="0"/>
                  <a:t>2</a:t>
                </a:r>
                <a:endParaRPr lang="pt-BR" dirty="0"/>
              </a:p>
              <a:p>
                <a:pPr marL="1085850" indent="-514350">
                  <a:buFont typeface="Wingdings" pitchFamily="2" charset="2"/>
                  <a:buAutoNum type="alphaUcParenR" startAt="10"/>
                </a:pPr>
                <a:r>
                  <a:rPr lang="pt-BR" dirty="0"/>
                  <a:t> </a:t>
                </a:r>
                <a:r>
                  <a:rPr lang="pt-BR" i="1" dirty="0"/>
                  <a:t>a</a:t>
                </a:r>
                <a:r>
                  <a:rPr lang="pt-BR" baseline="30000" dirty="0"/>
                  <a:t>2 </a:t>
                </a:r>
                <a:r>
                  <a:rPr lang="pt-BR" dirty="0"/>
                  <a:t>– </a:t>
                </a:r>
                <a:r>
                  <a:rPr lang="pt-BR" i="1" dirty="0"/>
                  <a:t>b </a:t>
                </a:r>
                <a:r>
                  <a:rPr lang="pt-BR" dirty="0"/>
                  <a:t>&lt; </a:t>
                </a:r>
                <a:r>
                  <a:rPr lang="pt-BR" i="1" dirty="0"/>
                  <a:t>b</a:t>
                </a:r>
                <a:r>
                  <a:rPr lang="pt-BR" baseline="30000" dirty="0"/>
                  <a:t>2</a:t>
                </a:r>
                <a:r>
                  <a:rPr lang="pt-BR" dirty="0"/>
                  <a:t> + </a:t>
                </a:r>
                <a:r>
                  <a:rPr lang="pt-BR" i="1" dirty="0"/>
                  <a:t>a</a:t>
                </a:r>
                <a:endParaRPr lang="pt-BR" dirty="0"/>
              </a:p>
              <a:p>
                <a:pPr marL="1085850" indent="-514350">
                  <a:buAutoNum type="alphaUcParenR" startAt="10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pt-BR" dirty="0"/>
                  <a:t>– 2 &gt;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pt-BR" dirty="0"/>
                  <a:t>– 2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 Placeholder 2">
                <a:extLst>
                  <a:ext uri="{FF2B5EF4-FFF2-40B4-BE49-F238E27FC236}">
                    <a16:creationId xmlns:a16="http://schemas.microsoft.com/office/drawing/2014/main" id="{27CADE1B-E5AF-D5B2-19A4-DC12033A8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" y="1107732"/>
                <a:ext cx="11109960" cy="3977692"/>
              </a:xfrm>
              <a:prstGeom prst="rect">
                <a:avLst/>
              </a:prstGeom>
              <a:blipFill>
                <a:blip r:embed="rId6"/>
                <a:stretch>
                  <a:fillRect l="-1142" t="-1592" b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97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1788A610-BFDB-95D3-1CBB-48C57BA933AB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E6874BA-0E53-7BC1-0FFB-7C5702FBD3E3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E650E7-D5D3-4EFC-2CFD-8FB09318DF54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6 of 6</a:t>
              </a:r>
            </a:p>
          </p:txBody>
        </p:sp>
      </p:grpSp>
      <p:sp>
        <p:nvSpPr>
          <p:cNvPr id="13" name="Yellow Box">
            <a:extLst>
              <a:ext uri="{FF2B5EF4-FFF2-40B4-BE49-F238E27FC236}">
                <a16:creationId xmlns:a16="http://schemas.microsoft.com/office/drawing/2014/main" id="{31E36E8F-B46C-DEAD-9FB9-1786126FCA66}"/>
              </a:ext>
            </a:extLst>
          </p:cNvPr>
          <p:cNvSpPr/>
          <p:nvPr/>
        </p:nvSpPr>
        <p:spPr>
          <a:xfrm>
            <a:off x="1115385" y="4502741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14" name="Small Red X">
            <a:extLst>
              <a:ext uri="{FF2B5EF4-FFF2-40B4-BE49-F238E27FC236}">
                <a16:creationId xmlns:a16="http://schemas.microsoft.com/office/drawing/2014/main" id="{BFE7B2ED-D6FA-F19C-051D-33F4A9DE9B1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71" y="3414844"/>
            <a:ext cx="466344" cy="365760"/>
          </a:xfrm>
          <a:prstGeom prst="rect">
            <a:avLst/>
          </a:prstGeom>
        </p:spPr>
      </p:pic>
      <p:pic>
        <p:nvPicPr>
          <p:cNvPr id="15" name="Small Red X">
            <a:extLst>
              <a:ext uri="{FF2B5EF4-FFF2-40B4-BE49-F238E27FC236}">
                <a16:creationId xmlns:a16="http://schemas.microsoft.com/office/drawing/2014/main" id="{9501D8E7-096E-56DF-94E0-C2BEB8E0388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21" y="2901684"/>
            <a:ext cx="466344" cy="365760"/>
          </a:xfrm>
          <a:prstGeom prst="rect">
            <a:avLst/>
          </a:prstGeom>
        </p:spPr>
      </p:pic>
      <p:pic>
        <p:nvPicPr>
          <p:cNvPr id="16" name="Small Red X">
            <a:extLst>
              <a:ext uri="{FF2B5EF4-FFF2-40B4-BE49-F238E27FC236}">
                <a16:creationId xmlns:a16="http://schemas.microsoft.com/office/drawing/2014/main" id="{474C695E-CE38-8C2D-DC8F-9D39014B68C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5121" y="2306486"/>
            <a:ext cx="466344" cy="365760"/>
          </a:xfrm>
          <a:prstGeom prst="rect">
            <a:avLst/>
          </a:prstGeom>
        </p:spPr>
      </p:pic>
      <p:pic>
        <p:nvPicPr>
          <p:cNvPr id="17" name="Small Red X">
            <a:extLst>
              <a:ext uri="{FF2B5EF4-FFF2-40B4-BE49-F238E27FC236}">
                <a16:creationId xmlns:a16="http://schemas.microsoft.com/office/drawing/2014/main" id="{21A9C313-E51B-B6B2-A7ED-6A6DC309EEF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71" y="3931234"/>
            <a:ext cx="466344" cy="365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Placeholder 2">
                <a:extLst>
                  <a:ext uri="{FF2B5EF4-FFF2-40B4-BE49-F238E27FC236}">
                    <a16:creationId xmlns:a16="http://schemas.microsoft.com/office/drawing/2014/main" id="{B7935F55-C043-C2EB-6ADF-74AB4DC9E8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020" y="1107732"/>
                <a:ext cx="11109960" cy="397769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465138" indent="-465138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69913" indent="-569913">
                  <a:lnSpc>
                    <a:spcPct val="100000"/>
                  </a:lnSpc>
                  <a:spcAft>
                    <a:spcPts val="1000"/>
                  </a:spcAft>
                </a:pPr>
                <a:r>
                  <a:rPr lang="en-US" b="1" dirty="0"/>
                  <a:t>56.	</a:t>
                </a:r>
                <a:r>
                  <a:rPr lang="en-US" dirty="0"/>
                  <a:t>If </a:t>
                </a:r>
                <a:r>
                  <a:rPr lang="en-US" i="1" dirty="0"/>
                  <a:t>a </a:t>
                </a:r>
                <a:r>
                  <a:rPr lang="en-US" dirty="0"/>
                  <a:t>and </a:t>
                </a:r>
                <a:r>
                  <a:rPr lang="en-US" i="1" dirty="0"/>
                  <a:t>b </a:t>
                </a:r>
                <a:r>
                  <a:rPr lang="en-US" dirty="0"/>
                  <a:t>are real numbers such that </a:t>
                </a:r>
                <a:r>
                  <a:rPr lang="en-US" i="1" dirty="0"/>
                  <a:t>a </a:t>
                </a:r>
                <a:r>
                  <a:rPr lang="en-US" dirty="0"/>
                  <a:t>&gt; 2 and </a:t>
                </a:r>
                <a:r>
                  <a:rPr lang="en-US" i="1" dirty="0"/>
                  <a:t>b </a:t>
                </a:r>
                <a:r>
                  <a:rPr lang="en-US" dirty="0"/>
                  <a:t>&lt; </a:t>
                </a:r>
                <a:r>
                  <a:rPr lang="pt-BR" dirty="0"/>
                  <a:t>–2</a:t>
                </a:r>
                <a:r>
                  <a:rPr lang="en-US" dirty="0"/>
                  <a:t>, then which inequality must be true?</a:t>
                </a:r>
              </a:p>
              <a:p>
                <a:pPr marL="1085850" indent="-514350">
                  <a:buFont typeface="Wingdings" pitchFamily="2" charset="2"/>
                  <a:buAutoNum type="alphaUcParenR" startAt="6"/>
                </a:pPr>
                <a:r>
                  <a:rPr lang="pt-B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pt-BR" dirty="0"/>
                  <a:t> &gt; 2</a:t>
                </a:r>
              </a:p>
              <a:p>
                <a:pPr marL="1085850" indent="-514350">
                  <a:buAutoNum type="alphaUcParenR" startAt="6"/>
                </a:pPr>
                <a:r>
                  <a:rPr lang="en-US" b="0" dirty="0"/>
                  <a:t> 2</a:t>
                </a:r>
                <a:r>
                  <a:rPr lang="en-US" dirty="0"/>
                  <a:t>|</a:t>
                </a:r>
                <a:r>
                  <a:rPr lang="en-US" i="1" dirty="0"/>
                  <a:t>a</a:t>
                </a:r>
                <a:r>
                  <a:rPr lang="en-US" dirty="0"/>
                  <a:t>| &gt; 2|</a:t>
                </a:r>
                <a:r>
                  <a:rPr lang="en-US" i="1" dirty="0"/>
                  <a:t>b</a:t>
                </a:r>
                <a:r>
                  <a:rPr lang="en-US" dirty="0"/>
                  <a:t>|</a:t>
                </a:r>
                <a:endParaRPr lang="en-US" b="0" i="1" dirty="0"/>
              </a:p>
              <a:p>
                <a:pPr marL="1085850" indent="-514350">
                  <a:buAutoNum type="alphaUcParenR" startAt="6"/>
                </a:pPr>
                <a:r>
                  <a:rPr lang="pt-BR" dirty="0"/>
                  <a:t> </a:t>
                </a:r>
                <a:r>
                  <a:rPr lang="pt-BR" i="1" dirty="0"/>
                  <a:t>a</a:t>
                </a:r>
                <a:r>
                  <a:rPr lang="pt-BR" baseline="30000" dirty="0"/>
                  <a:t>2</a:t>
                </a:r>
                <a:r>
                  <a:rPr lang="pt-BR" dirty="0"/>
                  <a:t> &lt; </a:t>
                </a:r>
                <a:r>
                  <a:rPr lang="pt-BR" i="1" dirty="0"/>
                  <a:t>b</a:t>
                </a:r>
                <a:r>
                  <a:rPr lang="pt-BR" baseline="30000" dirty="0"/>
                  <a:t>2</a:t>
                </a:r>
                <a:endParaRPr lang="pt-BR" dirty="0"/>
              </a:p>
              <a:p>
                <a:pPr marL="1085850" indent="-514350">
                  <a:buFont typeface="Wingdings" pitchFamily="2" charset="2"/>
                  <a:buAutoNum type="alphaUcParenR" startAt="10"/>
                </a:pPr>
                <a:r>
                  <a:rPr lang="pt-BR" dirty="0"/>
                  <a:t> </a:t>
                </a:r>
                <a:r>
                  <a:rPr lang="pt-BR" i="1" dirty="0"/>
                  <a:t>a</a:t>
                </a:r>
                <a:r>
                  <a:rPr lang="pt-BR" baseline="30000" dirty="0"/>
                  <a:t>2 </a:t>
                </a:r>
                <a:r>
                  <a:rPr lang="pt-BR" dirty="0"/>
                  <a:t>– </a:t>
                </a:r>
                <a:r>
                  <a:rPr lang="pt-BR" i="1" dirty="0"/>
                  <a:t>b </a:t>
                </a:r>
                <a:r>
                  <a:rPr lang="pt-BR" dirty="0"/>
                  <a:t>&lt; </a:t>
                </a:r>
                <a:r>
                  <a:rPr lang="pt-BR" i="1" dirty="0"/>
                  <a:t>b</a:t>
                </a:r>
                <a:r>
                  <a:rPr lang="pt-BR" baseline="30000" dirty="0"/>
                  <a:t>2</a:t>
                </a:r>
                <a:r>
                  <a:rPr lang="pt-BR" dirty="0"/>
                  <a:t> + </a:t>
                </a:r>
                <a:r>
                  <a:rPr lang="pt-BR" i="1" dirty="0"/>
                  <a:t>a</a:t>
                </a:r>
                <a:endParaRPr lang="pt-BR" dirty="0"/>
              </a:p>
              <a:p>
                <a:pPr marL="1085850" indent="-514350">
                  <a:buAutoNum type="alphaUcParenR" startAt="10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pt-BR" dirty="0"/>
                  <a:t>– 2 &gt;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pt-BR" dirty="0"/>
                  <a:t>– 2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 Placeholder 2">
                <a:extLst>
                  <a:ext uri="{FF2B5EF4-FFF2-40B4-BE49-F238E27FC236}">
                    <a16:creationId xmlns:a16="http://schemas.microsoft.com/office/drawing/2014/main" id="{B7935F55-C043-C2EB-6ADF-74AB4DC9E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" y="1107732"/>
                <a:ext cx="11109960" cy="3977692"/>
              </a:xfrm>
              <a:prstGeom prst="rect">
                <a:avLst/>
              </a:prstGeom>
              <a:blipFill>
                <a:blip r:embed="rId4"/>
                <a:stretch>
                  <a:fillRect l="-1142" t="-1592" b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59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64940D-E566-4504-A4F8-6FC32F28BA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3149D14-273E-474C-8928-9350A79A4D6F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F3A14-79EC-C144-8B0D-9998E102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4752723-C7C2-DC3E-509D-CC29B443DC92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EE2953"/>
                </a:solidFill>
              </a:rPr>
              <a:t>Learning Targets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F9EDE5-2992-9931-4E26-FF1B1E9FF7B0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7694529-DEE8-07F3-118E-5B33C9279E98}"/>
              </a:ext>
            </a:extLst>
          </p:cNvPr>
          <p:cNvSpPr txBox="1">
            <a:spLocks/>
          </p:cNvSpPr>
          <p:nvPr/>
        </p:nvSpPr>
        <p:spPr>
          <a:xfrm>
            <a:off x="819787" y="2461029"/>
            <a:ext cx="10559002" cy="199976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Explain why the process of elimination is more effective than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searching for one correct answer.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Use strategies specific to a subject test to improve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elimination skills.</a:t>
            </a: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endParaRPr lang="en-US" sz="2800" dirty="0">
              <a:solidFill>
                <a:srgbClr val="211D1E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4</a:t>
              </a:r>
            </a:p>
          </p:txBody>
        </p:sp>
      </p:grpSp>
      <p:sp>
        <p:nvSpPr>
          <p:cNvPr id="12" name="Content Placeholder 6">
            <a:hlinkClick r:id="rId2" action="ppaction://hlinksldjump"/>
            <a:extLst>
              <a:ext uri="{FF2B5EF4-FFF2-40B4-BE49-F238E27FC236}">
                <a16:creationId xmlns:a16="http://schemas.microsoft.com/office/drawing/2014/main" id="{265FA586-3EB1-B88D-CCD4-886E26260881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EEB8D23-BE13-3406-BA3E-857A61104C52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32316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dirty="0"/>
              <a:t>If 3</a:t>
            </a:r>
            <a:r>
              <a:rPr lang="en-US" i="1" baseline="30000" dirty="0"/>
              <a:t>x</a:t>
            </a:r>
            <a:r>
              <a:rPr lang="en-US" dirty="0"/>
              <a:t> = 55, then which of the following must be true?</a:t>
            </a:r>
          </a:p>
          <a:p>
            <a:pPr marL="1085850" indent="-514350">
              <a:buAutoNum type="alphaUcParenR"/>
            </a:pPr>
            <a:r>
              <a:rPr lang="pt-BR" dirty="0"/>
              <a:t> 1 &lt; </a:t>
            </a:r>
            <a:r>
              <a:rPr lang="pt-BR" i="1" dirty="0"/>
              <a:t>x</a:t>
            </a:r>
            <a:r>
              <a:rPr lang="pt-BR" dirty="0"/>
              <a:t> &lt; 2</a:t>
            </a:r>
          </a:p>
          <a:p>
            <a:pPr marL="1085850" indent="-514350">
              <a:buAutoNum type="alphaUcParenR"/>
            </a:pPr>
            <a:r>
              <a:rPr lang="pt-BR" sz="2800" dirty="0"/>
              <a:t> 2 &lt; </a:t>
            </a:r>
            <a:r>
              <a:rPr lang="pt-BR" i="1" dirty="0"/>
              <a:t>x </a:t>
            </a:r>
            <a:r>
              <a:rPr lang="pt-BR" dirty="0"/>
              <a:t>&lt; 3</a:t>
            </a:r>
            <a:endParaRPr lang="pt-BR" sz="2800" dirty="0"/>
          </a:p>
          <a:p>
            <a:pPr marL="1085850" indent="-514350">
              <a:buAutoNum type="alphaUcParenR"/>
            </a:pPr>
            <a:r>
              <a:rPr lang="pt-BR" dirty="0"/>
              <a:t> 3 &lt; </a:t>
            </a:r>
            <a:r>
              <a:rPr lang="pt-BR" i="1" dirty="0"/>
              <a:t>x </a:t>
            </a:r>
            <a:r>
              <a:rPr lang="pt-BR" dirty="0"/>
              <a:t>&lt; 4</a:t>
            </a:r>
          </a:p>
          <a:p>
            <a:pPr marL="1085850" indent="-514350">
              <a:buAutoNum type="alphaUcParenR"/>
            </a:pPr>
            <a:r>
              <a:rPr lang="en-US" sz="2800" b="0" dirty="0"/>
              <a:t> 4 &lt; </a:t>
            </a:r>
            <a:r>
              <a:rPr lang="en-US" sz="2800" b="0" i="1" dirty="0"/>
              <a:t>x </a:t>
            </a:r>
            <a:r>
              <a:rPr lang="en-US" sz="2800" b="0" dirty="0"/>
              <a:t>&lt; 5</a:t>
            </a:r>
          </a:p>
          <a:p>
            <a:pPr marL="1085850" indent="-514350">
              <a:buAutoNum type="alphaUcParenR"/>
            </a:pPr>
            <a:r>
              <a:rPr lang="en-US" sz="2800" dirty="0"/>
              <a:t> </a:t>
            </a:r>
            <a:r>
              <a:rPr lang="en-US" sz="2800" i="1" dirty="0"/>
              <a:t>x </a:t>
            </a:r>
            <a:r>
              <a:rPr lang="en-US" sz="2800" dirty="0"/>
              <a:t>&gt; 5</a:t>
            </a:r>
          </a:p>
        </p:txBody>
      </p:sp>
    </p:spTree>
    <p:extLst>
      <p:ext uri="{BB962C8B-B14F-4D97-AF65-F5344CB8AC3E}">
        <p14:creationId xmlns:p14="http://schemas.microsoft.com/office/powerpoint/2010/main" val="33360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4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3" name="Small Red X">
            <a:extLst>
              <a:ext uri="{FF2B5EF4-FFF2-40B4-BE49-F238E27FC236}">
                <a16:creationId xmlns:a16="http://schemas.microsoft.com/office/drawing/2014/main" id="{511638D0-CD8D-3348-3670-A71378F2EE2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06" y="3880335"/>
            <a:ext cx="466344" cy="36576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C4FD8B1-08E7-4019-71C1-4AC81CBFE1F5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32316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dirty="0"/>
              <a:t>If 3</a:t>
            </a:r>
            <a:r>
              <a:rPr lang="en-US" i="1" baseline="30000" dirty="0"/>
              <a:t>x</a:t>
            </a:r>
            <a:r>
              <a:rPr lang="en-US" dirty="0"/>
              <a:t> = 55, then which of the following must be true?</a:t>
            </a:r>
          </a:p>
          <a:p>
            <a:pPr marL="1085850" indent="-514350">
              <a:buAutoNum type="alphaUcParenR"/>
            </a:pPr>
            <a:r>
              <a:rPr lang="pt-BR" dirty="0"/>
              <a:t> 1 &lt; </a:t>
            </a:r>
            <a:r>
              <a:rPr lang="pt-BR" i="1" dirty="0"/>
              <a:t>x</a:t>
            </a:r>
            <a:r>
              <a:rPr lang="pt-BR" dirty="0"/>
              <a:t> &lt; 2</a:t>
            </a:r>
          </a:p>
          <a:p>
            <a:pPr marL="1085850" indent="-514350">
              <a:buAutoNum type="alphaUcParenR"/>
            </a:pPr>
            <a:r>
              <a:rPr lang="pt-BR" sz="2800" dirty="0"/>
              <a:t> 2 &lt; </a:t>
            </a:r>
            <a:r>
              <a:rPr lang="pt-BR" i="1" dirty="0"/>
              <a:t>x </a:t>
            </a:r>
            <a:r>
              <a:rPr lang="pt-BR" dirty="0"/>
              <a:t>&lt; 3</a:t>
            </a:r>
            <a:endParaRPr lang="pt-BR" sz="2800" dirty="0"/>
          </a:p>
          <a:p>
            <a:pPr marL="1085850" indent="-514350">
              <a:buAutoNum type="alphaUcParenR"/>
            </a:pPr>
            <a:r>
              <a:rPr lang="pt-BR" dirty="0"/>
              <a:t> 3 &lt; </a:t>
            </a:r>
            <a:r>
              <a:rPr lang="pt-BR" i="1" dirty="0"/>
              <a:t>x </a:t>
            </a:r>
            <a:r>
              <a:rPr lang="pt-BR" dirty="0"/>
              <a:t>&lt; 4</a:t>
            </a:r>
          </a:p>
          <a:p>
            <a:pPr marL="1085850" indent="-514350">
              <a:buAutoNum type="alphaUcParenR"/>
            </a:pPr>
            <a:r>
              <a:rPr lang="en-US" sz="2800" b="0" dirty="0"/>
              <a:t> 4 &lt; </a:t>
            </a:r>
            <a:r>
              <a:rPr lang="en-US" sz="2800" b="0" i="1" dirty="0"/>
              <a:t>x </a:t>
            </a:r>
            <a:r>
              <a:rPr lang="en-US" sz="2800" b="0" dirty="0"/>
              <a:t>&lt; 5</a:t>
            </a:r>
          </a:p>
          <a:p>
            <a:pPr marL="1085850" indent="-514350">
              <a:buAutoNum type="alphaUcParenR"/>
            </a:pPr>
            <a:r>
              <a:rPr lang="en-US" sz="2800" dirty="0"/>
              <a:t> </a:t>
            </a:r>
            <a:r>
              <a:rPr lang="en-US" sz="2800" i="1" dirty="0"/>
              <a:t>x </a:t>
            </a:r>
            <a:r>
              <a:rPr lang="en-US" sz="2800" dirty="0"/>
              <a:t>&gt; 5</a:t>
            </a:r>
          </a:p>
        </p:txBody>
      </p:sp>
      <p:sp>
        <p:nvSpPr>
          <p:cNvPr id="13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2450D37E-9A35-8D02-9C24-EEEF3A0FD1EB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9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4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Small Red X">
            <a:extLst>
              <a:ext uri="{FF2B5EF4-FFF2-40B4-BE49-F238E27FC236}">
                <a16:creationId xmlns:a16="http://schemas.microsoft.com/office/drawing/2014/main" id="{D5844775-6528-6679-13E0-5F9C6875AF0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06" y="3371170"/>
            <a:ext cx="466344" cy="365760"/>
          </a:xfrm>
          <a:prstGeom prst="rect">
            <a:avLst/>
          </a:prstGeom>
        </p:spPr>
      </p:pic>
      <p:pic>
        <p:nvPicPr>
          <p:cNvPr id="3" name="Small Red X">
            <a:extLst>
              <a:ext uri="{FF2B5EF4-FFF2-40B4-BE49-F238E27FC236}">
                <a16:creationId xmlns:a16="http://schemas.microsoft.com/office/drawing/2014/main" id="{0A34D8EA-22CA-E0DD-C891-26ED9B44561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06" y="3880335"/>
            <a:ext cx="466344" cy="36576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F0C1100-7745-1E8A-7922-B4A7A8D12371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32316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dirty="0"/>
              <a:t>If 3</a:t>
            </a:r>
            <a:r>
              <a:rPr lang="en-US" i="1" baseline="30000" dirty="0"/>
              <a:t>x</a:t>
            </a:r>
            <a:r>
              <a:rPr lang="en-US" dirty="0"/>
              <a:t> = 55, then which of the following must be true?</a:t>
            </a:r>
          </a:p>
          <a:p>
            <a:pPr marL="1085850" indent="-514350">
              <a:buAutoNum type="alphaUcParenR"/>
            </a:pPr>
            <a:r>
              <a:rPr lang="pt-BR" dirty="0"/>
              <a:t> 1 &lt; </a:t>
            </a:r>
            <a:r>
              <a:rPr lang="pt-BR" i="1" dirty="0"/>
              <a:t>x</a:t>
            </a:r>
            <a:r>
              <a:rPr lang="pt-BR" dirty="0"/>
              <a:t> &lt; 2</a:t>
            </a:r>
          </a:p>
          <a:p>
            <a:pPr marL="1085850" indent="-514350">
              <a:buAutoNum type="alphaUcParenR"/>
            </a:pPr>
            <a:r>
              <a:rPr lang="pt-BR" sz="2800" dirty="0"/>
              <a:t> 2 &lt; </a:t>
            </a:r>
            <a:r>
              <a:rPr lang="pt-BR" i="1" dirty="0"/>
              <a:t>x </a:t>
            </a:r>
            <a:r>
              <a:rPr lang="pt-BR" dirty="0"/>
              <a:t>&lt; 3</a:t>
            </a:r>
            <a:endParaRPr lang="pt-BR" sz="2800" dirty="0"/>
          </a:p>
          <a:p>
            <a:pPr marL="1085850" indent="-514350">
              <a:buAutoNum type="alphaUcParenR"/>
            </a:pPr>
            <a:r>
              <a:rPr lang="pt-BR" dirty="0"/>
              <a:t> 3 &lt; </a:t>
            </a:r>
            <a:r>
              <a:rPr lang="pt-BR" i="1" dirty="0"/>
              <a:t>x </a:t>
            </a:r>
            <a:r>
              <a:rPr lang="pt-BR" dirty="0"/>
              <a:t>&lt; 4</a:t>
            </a:r>
          </a:p>
          <a:p>
            <a:pPr marL="1085850" indent="-514350">
              <a:buAutoNum type="alphaUcParenR"/>
            </a:pPr>
            <a:r>
              <a:rPr lang="en-US" sz="2800" b="0" dirty="0"/>
              <a:t> 4 &lt; </a:t>
            </a:r>
            <a:r>
              <a:rPr lang="en-US" sz="2800" b="0" i="1" dirty="0"/>
              <a:t>x </a:t>
            </a:r>
            <a:r>
              <a:rPr lang="en-US" sz="2800" b="0" dirty="0"/>
              <a:t>&lt; 5</a:t>
            </a:r>
          </a:p>
          <a:p>
            <a:pPr marL="1085850" indent="-514350">
              <a:buAutoNum type="alphaUcParenR"/>
            </a:pPr>
            <a:r>
              <a:rPr lang="en-US" sz="2800" dirty="0"/>
              <a:t> </a:t>
            </a:r>
            <a:r>
              <a:rPr lang="en-US" sz="2800" i="1" dirty="0"/>
              <a:t>x </a:t>
            </a:r>
            <a:r>
              <a:rPr lang="en-US" sz="2800" dirty="0"/>
              <a:t>&gt; 5</a:t>
            </a:r>
          </a:p>
        </p:txBody>
      </p:sp>
      <p:sp>
        <p:nvSpPr>
          <p:cNvPr id="12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365DECB3-B353-4729-878D-191D1F36051C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4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Yellow Box">
            <a:extLst>
              <a:ext uri="{FF2B5EF4-FFF2-40B4-BE49-F238E27FC236}">
                <a16:creationId xmlns:a16="http://schemas.microsoft.com/office/drawing/2014/main" id="{D5FE5EF2-231B-39A2-EAC3-16EC97B2964E}"/>
              </a:ext>
            </a:extLst>
          </p:cNvPr>
          <p:cNvSpPr/>
          <p:nvPr/>
        </p:nvSpPr>
        <p:spPr>
          <a:xfrm>
            <a:off x="1131063" y="2821204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3" name="Small Red X">
            <a:extLst>
              <a:ext uri="{FF2B5EF4-FFF2-40B4-BE49-F238E27FC236}">
                <a16:creationId xmlns:a16="http://schemas.microsoft.com/office/drawing/2014/main" id="{BC9DA184-BA8B-98FF-D8E5-5065507B4FC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06" y="3371170"/>
            <a:ext cx="466344" cy="365760"/>
          </a:xfrm>
          <a:prstGeom prst="rect">
            <a:avLst/>
          </a:prstGeom>
        </p:spPr>
      </p:pic>
      <p:pic>
        <p:nvPicPr>
          <p:cNvPr id="10" name="Small Red X">
            <a:extLst>
              <a:ext uri="{FF2B5EF4-FFF2-40B4-BE49-F238E27FC236}">
                <a16:creationId xmlns:a16="http://schemas.microsoft.com/office/drawing/2014/main" id="{860833A0-1875-84D1-C9AF-4C86FAEF0B5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06" y="3880335"/>
            <a:ext cx="466344" cy="36576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41FF48D-B9A0-9497-7497-63E28FBB999F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32316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dirty="0"/>
              <a:t>If 3</a:t>
            </a:r>
            <a:r>
              <a:rPr lang="en-US" i="1" baseline="30000" dirty="0"/>
              <a:t>x</a:t>
            </a:r>
            <a:r>
              <a:rPr lang="en-US" dirty="0"/>
              <a:t> = 55, then which of the following must be true?</a:t>
            </a:r>
          </a:p>
          <a:p>
            <a:pPr marL="1085850" indent="-514350">
              <a:buAutoNum type="alphaUcParenR"/>
            </a:pPr>
            <a:r>
              <a:rPr lang="pt-BR" dirty="0"/>
              <a:t> 1 &lt; </a:t>
            </a:r>
            <a:r>
              <a:rPr lang="pt-BR" i="1" dirty="0"/>
              <a:t>x</a:t>
            </a:r>
            <a:r>
              <a:rPr lang="pt-BR" dirty="0"/>
              <a:t> &lt; 2</a:t>
            </a:r>
          </a:p>
          <a:p>
            <a:pPr marL="1085850" indent="-514350">
              <a:buAutoNum type="alphaUcParenR"/>
            </a:pPr>
            <a:r>
              <a:rPr lang="pt-BR" sz="2800" dirty="0"/>
              <a:t> 2 &lt; </a:t>
            </a:r>
            <a:r>
              <a:rPr lang="pt-BR" i="1" dirty="0"/>
              <a:t>x </a:t>
            </a:r>
            <a:r>
              <a:rPr lang="pt-BR" dirty="0"/>
              <a:t>&lt; 3</a:t>
            </a:r>
            <a:endParaRPr lang="pt-BR" sz="2800" dirty="0"/>
          </a:p>
          <a:p>
            <a:pPr marL="1085850" indent="-514350">
              <a:buAutoNum type="alphaUcParenR"/>
            </a:pPr>
            <a:r>
              <a:rPr lang="pt-BR" dirty="0"/>
              <a:t> 3 &lt; </a:t>
            </a:r>
            <a:r>
              <a:rPr lang="pt-BR" i="1" dirty="0"/>
              <a:t>x </a:t>
            </a:r>
            <a:r>
              <a:rPr lang="pt-BR" dirty="0"/>
              <a:t>&lt; 4</a:t>
            </a:r>
          </a:p>
          <a:p>
            <a:pPr marL="1085850" indent="-514350">
              <a:buAutoNum type="alphaUcParenR"/>
            </a:pPr>
            <a:r>
              <a:rPr lang="en-US" sz="2800" b="0" dirty="0"/>
              <a:t> 4 &lt; </a:t>
            </a:r>
            <a:r>
              <a:rPr lang="en-US" sz="2800" b="0" i="1" dirty="0"/>
              <a:t>x </a:t>
            </a:r>
            <a:r>
              <a:rPr lang="en-US" sz="2800" b="0" dirty="0"/>
              <a:t>&lt; 5</a:t>
            </a:r>
          </a:p>
          <a:p>
            <a:pPr marL="1085850" indent="-514350">
              <a:buAutoNum type="alphaUcParenR"/>
            </a:pPr>
            <a:r>
              <a:rPr lang="en-US" sz="2800" dirty="0"/>
              <a:t> </a:t>
            </a:r>
            <a:r>
              <a:rPr lang="en-US" sz="2800" i="1" dirty="0"/>
              <a:t>x </a:t>
            </a:r>
            <a:r>
              <a:rPr lang="en-US" sz="2800" dirty="0"/>
              <a:t>&gt; 5</a:t>
            </a:r>
          </a:p>
        </p:txBody>
      </p:sp>
    </p:spTree>
    <p:extLst>
      <p:ext uri="{BB962C8B-B14F-4D97-AF65-F5344CB8AC3E}">
        <p14:creationId xmlns:p14="http://schemas.microsoft.com/office/powerpoint/2010/main" val="326955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4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2">
                <a:extLst>
                  <a:ext uri="{FF2B5EF4-FFF2-40B4-BE49-F238E27FC236}">
                    <a16:creationId xmlns:a16="http://schemas.microsoft.com/office/drawing/2014/main" id="{7311FE37-EB14-9BA3-8026-586A4DB2C1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020" y="1107732"/>
                <a:ext cx="11109960" cy="373557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465138" indent="-465138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69913" indent="-569913">
                  <a:lnSpc>
                    <a:spcPct val="100000"/>
                  </a:lnSpc>
                  <a:spcAft>
                    <a:spcPts val="1000"/>
                  </a:spcAft>
                </a:pPr>
                <a:r>
                  <a:rPr lang="en-US" sz="2400" b="1" dirty="0"/>
                  <a:t>60.	</a:t>
                </a:r>
                <a:r>
                  <a:rPr lang="en-US" sz="2400" dirty="0"/>
                  <a:t>The determinant of a </a:t>
                </a:r>
                <a:r>
                  <a:rPr lang="en-US" sz="2400" dirty="0">
                    <a:solidFill>
                      <a:schemeClr val="tx1"/>
                    </a:solidFill>
                  </a:rPr>
                  <a:t>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equals </a:t>
                </a:r>
                <a:r>
                  <a:rPr lang="en-US" sz="2400" i="1" dirty="0" err="1"/>
                  <a:t>fk</a:t>
                </a:r>
                <a:r>
                  <a:rPr lang="en-US" sz="2400" i="1" dirty="0"/>
                  <a:t> </a:t>
                </a:r>
                <a:r>
                  <a:rPr lang="pt-BR" sz="2400" dirty="0"/>
                  <a:t>– </a:t>
                </a:r>
                <a:r>
                  <a:rPr lang="pt-BR" sz="2400" i="1" dirty="0"/>
                  <a:t>gh</a:t>
                </a:r>
                <a:r>
                  <a:rPr lang="en-US" sz="2400" dirty="0"/>
                  <a:t>. Which of the following is a value for </a:t>
                </a:r>
                <a:r>
                  <a:rPr lang="en-US" sz="2400" i="1" dirty="0"/>
                  <a:t>x</a:t>
                </a:r>
                <a:r>
                  <a:rPr lang="en-US" sz="2400" dirty="0"/>
                  <a:t> in the </a:t>
                </a:r>
                <a:r>
                  <a:rPr lang="en-US" sz="2400" dirty="0">
                    <a:solidFill>
                      <a:schemeClr val="tx1"/>
                    </a:solidFill>
                  </a:rPr>
                  <a:t>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so that </a:t>
                </a:r>
                <a:r>
                  <a:rPr lang="en-US" sz="2400" dirty="0"/>
                  <a:t>the matrix has a determinant of 8?</a:t>
                </a:r>
              </a:p>
              <a:p>
                <a:pPr marL="1085850" indent="-514350">
                  <a:buFont typeface="Wingdings" pitchFamily="2" charset="2"/>
                  <a:buAutoNum type="alphaUcParenR" startAt="6"/>
                </a:pPr>
                <a:r>
                  <a:rPr lang="pt-BR" sz="2400" dirty="0"/>
                  <a:t> –2</a:t>
                </a:r>
              </a:p>
              <a:p>
                <a:pPr marL="1085850" indent="-514350">
                  <a:buAutoNum type="alphaUcParenR" startAt="6"/>
                </a:pPr>
                <a:r>
                  <a:rPr lang="pt-BR" sz="2400" dirty="0"/>
                  <a:t> –1</a:t>
                </a:r>
              </a:p>
              <a:p>
                <a:pPr marL="1085850" indent="-514350">
                  <a:buAutoNum type="alphaUcParenR" startAt="6"/>
                </a:pPr>
                <a:r>
                  <a:rPr lang="pt-BR" sz="2400" dirty="0"/>
                  <a:t> 0</a:t>
                </a:r>
              </a:p>
              <a:p>
                <a:pPr marL="1085850" indent="-514350">
                  <a:buFont typeface="Wingdings" pitchFamily="2" charset="2"/>
                  <a:buAutoNum type="alphaUcParenR" startAt="10"/>
                </a:pPr>
                <a:r>
                  <a:rPr lang="pt-BR" sz="2400" dirty="0"/>
                  <a:t> 1</a:t>
                </a:r>
              </a:p>
              <a:p>
                <a:pPr marL="1085850" indent="-514350">
                  <a:buAutoNum type="alphaUcParenR" startAt="10"/>
                </a:pPr>
                <a:r>
                  <a:rPr lang="pt-BR" sz="2400" dirty="0"/>
                  <a:t> 2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 Placeholder 2">
                <a:extLst>
                  <a:ext uri="{FF2B5EF4-FFF2-40B4-BE49-F238E27FC236}">
                    <a16:creationId xmlns:a16="http://schemas.microsoft.com/office/drawing/2014/main" id="{7311FE37-EB14-9BA3-8026-586A4DB2C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" y="1107732"/>
                <a:ext cx="11109960" cy="3735574"/>
              </a:xfrm>
              <a:prstGeom prst="rect">
                <a:avLst/>
              </a:prstGeom>
              <a:blipFill>
                <a:blip r:embed="rId3"/>
                <a:stretch>
                  <a:fillRect l="-799" t="-339" b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B397784B-CD35-44D5-D5EC-5A6DC81EBDE2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4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Small Red X">
            <a:extLst>
              <a:ext uri="{FF2B5EF4-FFF2-40B4-BE49-F238E27FC236}">
                <a16:creationId xmlns:a16="http://schemas.microsoft.com/office/drawing/2014/main" id="{1B789DB5-90C1-A49C-73F1-7C206B7D1CB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06351" y="3494904"/>
            <a:ext cx="466344" cy="365760"/>
          </a:xfrm>
          <a:prstGeom prst="rect">
            <a:avLst/>
          </a:prstGeom>
        </p:spPr>
      </p:pic>
      <p:sp>
        <p:nvSpPr>
          <p:cNvPr id="10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B67E1DF5-4A89-4ECE-425A-ABA14209E63D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Placeholder 2">
                <a:extLst>
                  <a:ext uri="{FF2B5EF4-FFF2-40B4-BE49-F238E27FC236}">
                    <a16:creationId xmlns:a16="http://schemas.microsoft.com/office/drawing/2014/main" id="{DFCD21A5-EA53-699A-3F31-1D54B5669A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020" y="1107732"/>
                <a:ext cx="11109960" cy="373557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465138" indent="-465138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69913" indent="-569913">
                  <a:lnSpc>
                    <a:spcPct val="100000"/>
                  </a:lnSpc>
                  <a:spcAft>
                    <a:spcPts val="1000"/>
                  </a:spcAft>
                </a:pPr>
                <a:r>
                  <a:rPr lang="en-US" sz="2400" b="1" dirty="0"/>
                  <a:t>60.	</a:t>
                </a:r>
                <a:r>
                  <a:rPr lang="en-US" sz="2400" dirty="0"/>
                  <a:t>The determinant of a </a:t>
                </a:r>
                <a:r>
                  <a:rPr lang="en-US" sz="2400" dirty="0">
                    <a:solidFill>
                      <a:schemeClr val="tx1"/>
                    </a:solidFill>
                  </a:rPr>
                  <a:t>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equals </a:t>
                </a:r>
                <a:r>
                  <a:rPr lang="en-US" sz="2400" i="1" dirty="0" err="1"/>
                  <a:t>fk</a:t>
                </a:r>
                <a:r>
                  <a:rPr lang="en-US" sz="2400" i="1" dirty="0"/>
                  <a:t> </a:t>
                </a:r>
                <a:r>
                  <a:rPr lang="pt-BR" sz="2400" dirty="0"/>
                  <a:t>– </a:t>
                </a:r>
                <a:r>
                  <a:rPr lang="pt-BR" sz="2400" i="1" dirty="0"/>
                  <a:t>gh</a:t>
                </a:r>
                <a:r>
                  <a:rPr lang="en-US" sz="2400" dirty="0"/>
                  <a:t>. Which of the following is a value for </a:t>
                </a:r>
                <a:r>
                  <a:rPr lang="en-US" sz="2400" i="1" dirty="0"/>
                  <a:t>x</a:t>
                </a:r>
                <a:r>
                  <a:rPr lang="en-US" sz="2400" dirty="0"/>
                  <a:t> in the </a:t>
                </a:r>
                <a:r>
                  <a:rPr lang="en-US" sz="2400" dirty="0">
                    <a:solidFill>
                      <a:schemeClr val="tx1"/>
                    </a:solidFill>
                  </a:rPr>
                  <a:t>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so that </a:t>
                </a:r>
                <a:r>
                  <a:rPr lang="en-US" sz="2400" dirty="0"/>
                  <a:t>the matrix has a determinant of 8?</a:t>
                </a:r>
              </a:p>
              <a:p>
                <a:pPr marL="1085850" indent="-514350">
                  <a:buFont typeface="Wingdings" pitchFamily="2" charset="2"/>
                  <a:buAutoNum type="alphaUcParenR" startAt="6"/>
                </a:pPr>
                <a:r>
                  <a:rPr lang="pt-BR" sz="2400" dirty="0"/>
                  <a:t> –2</a:t>
                </a:r>
              </a:p>
              <a:p>
                <a:pPr marL="1085850" indent="-514350">
                  <a:buAutoNum type="alphaUcParenR" startAt="6"/>
                </a:pPr>
                <a:r>
                  <a:rPr lang="pt-BR" sz="2400" dirty="0"/>
                  <a:t> –1</a:t>
                </a:r>
              </a:p>
              <a:p>
                <a:pPr marL="1085850" indent="-514350">
                  <a:buAutoNum type="alphaUcParenR" startAt="6"/>
                </a:pPr>
                <a:r>
                  <a:rPr lang="pt-BR" sz="2400" dirty="0"/>
                  <a:t> 0</a:t>
                </a:r>
              </a:p>
              <a:p>
                <a:pPr marL="1085850" indent="-514350">
                  <a:buFont typeface="Wingdings" pitchFamily="2" charset="2"/>
                  <a:buAutoNum type="alphaUcParenR" startAt="10"/>
                </a:pPr>
                <a:r>
                  <a:rPr lang="pt-BR" sz="2400" dirty="0"/>
                  <a:t> 1</a:t>
                </a:r>
              </a:p>
              <a:p>
                <a:pPr marL="1085850" indent="-514350">
                  <a:buAutoNum type="alphaUcParenR" startAt="10"/>
                </a:pPr>
                <a:r>
                  <a:rPr lang="pt-BR" sz="2400" dirty="0"/>
                  <a:t> 2</a:t>
                </a:r>
                <a:endParaRPr lang="en-US" sz="2400" dirty="0"/>
              </a:p>
            </p:txBody>
          </p:sp>
        </mc:Choice>
        <mc:Fallback>
          <p:sp>
            <p:nvSpPr>
              <p:cNvPr id="12" name="Text Placeholder 2">
                <a:extLst>
                  <a:ext uri="{FF2B5EF4-FFF2-40B4-BE49-F238E27FC236}">
                    <a16:creationId xmlns:a16="http://schemas.microsoft.com/office/drawing/2014/main" id="{DFCD21A5-EA53-699A-3F31-1D54B5669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" y="1107732"/>
                <a:ext cx="11109960" cy="3735574"/>
              </a:xfrm>
              <a:prstGeom prst="rect">
                <a:avLst/>
              </a:prstGeom>
              <a:blipFill>
                <a:blip r:embed="rId6"/>
                <a:stretch>
                  <a:fillRect l="-799" t="-339" b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4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Small Red X">
            <a:extLst>
              <a:ext uri="{FF2B5EF4-FFF2-40B4-BE49-F238E27FC236}">
                <a16:creationId xmlns:a16="http://schemas.microsoft.com/office/drawing/2014/main" id="{863E3839-0042-F0EE-39E1-4925215516F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06351" y="3947375"/>
            <a:ext cx="466344" cy="365760"/>
          </a:xfrm>
          <a:prstGeom prst="rect">
            <a:avLst/>
          </a:prstGeom>
        </p:spPr>
      </p:pic>
      <p:pic>
        <p:nvPicPr>
          <p:cNvPr id="3" name="Small Red X">
            <a:extLst>
              <a:ext uri="{FF2B5EF4-FFF2-40B4-BE49-F238E27FC236}">
                <a16:creationId xmlns:a16="http://schemas.microsoft.com/office/drawing/2014/main" id="{51ACDBEF-26C0-7F82-56B8-971641AE966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06351" y="3494904"/>
            <a:ext cx="466344" cy="365760"/>
          </a:xfrm>
          <a:prstGeom prst="rect">
            <a:avLst/>
          </a:prstGeom>
        </p:spPr>
      </p:pic>
      <p:sp>
        <p:nvSpPr>
          <p:cNvPr id="12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31F83DCD-39AE-20ED-3DB6-31A7644D85D3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2D93309D-E43F-8E6A-E414-F8147891F5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020" y="1107732"/>
                <a:ext cx="11109960" cy="373557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465138" indent="-465138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69913" indent="-569913">
                  <a:lnSpc>
                    <a:spcPct val="100000"/>
                  </a:lnSpc>
                  <a:spcAft>
                    <a:spcPts val="1000"/>
                  </a:spcAft>
                </a:pPr>
                <a:r>
                  <a:rPr lang="en-US" sz="2400" b="1" dirty="0"/>
                  <a:t>60.	</a:t>
                </a:r>
                <a:r>
                  <a:rPr lang="en-US" sz="2400" dirty="0"/>
                  <a:t>The determinant of a </a:t>
                </a:r>
                <a:r>
                  <a:rPr lang="en-US" sz="2400" dirty="0">
                    <a:solidFill>
                      <a:schemeClr val="tx1"/>
                    </a:solidFill>
                  </a:rPr>
                  <a:t>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equals </a:t>
                </a:r>
                <a:r>
                  <a:rPr lang="en-US" sz="2400" i="1" dirty="0" err="1"/>
                  <a:t>fk</a:t>
                </a:r>
                <a:r>
                  <a:rPr lang="en-US" sz="2400" i="1" dirty="0"/>
                  <a:t> </a:t>
                </a:r>
                <a:r>
                  <a:rPr lang="pt-BR" sz="2400" dirty="0"/>
                  <a:t>– </a:t>
                </a:r>
                <a:r>
                  <a:rPr lang="pt-BR" sz="2400" i="1" dirty="0"/>
                  <a:t>gh</a:t>
                </a:r>
                <a:r>
                  <a:rPr lang="en-US" sz="2400" dirty="0"/>
                  <a:t>. Which of the following is a value for </a:t>
                </a:r>
                <a:r>
                  <a:rPr lang="en-US" sz="2400" i="1" dirty="0"/>
                  <a:t>x</a:t>
                </a:r>
                <a:r>
                  <a:rPr lang="en-US" sz="2400" dirty="0"/>
                  <a:t> in the </a:t>
                </a:r>
                <a:r>
                  <a:rPr lang="en-US" sz="2400" dirty="0">
                    <a:solidFill>
                      <a:schemeClr val="tx1"/>
                    </a:solidFill>
                  </a:rPr>
                  <a:t>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so that </a:t>
                </a:r>
                <a:r>
                  <a:rPr lang="en-US" sz="2400" dirty="0"/>
                  <a:t>the matrix has a determinant of 8?</a:t>
                </a:r>
              </a:p>
              <a:p>
                <a:pPr marL="1085850" indent="-514350">
                  <a:buFont typeface="Wingdings" pitchFamily="2" charset="2"/>
                  <a:buAutoNum type="alphaUcParenR" startAt="6"/>
                </a:pPr>
                <a:r>
                  <a:rPr lang="pt-BR" sz="2400" dirty="0"/>
                  <a:t> –2</a:t>
                </a:r>
              </a:p>
              <a:p>
                <a:pPr marL="1085850" indent="-514350">
                  <a:buAutoNum type="alphaUcParenR" startAt="6"/>
                </a:pPr>
                <a:r>
                  <a:rPr lang="pt-BR" sz="2400" dirty="0"/>
                  <a:t> –1</a:t>
                </a:r>
              </a:p>
              <a:p>
                <a:pPr marL="1085850" indent="-514350">
                  <a:buAutoNum type="alphaUcParenR" startAt="6"/>
                </a:pPr>
                <a:r>
                  <a:rPr lang="pt-BR" sz="2400" dirty="0"/>
                  <a:t> 0</a:t>
                </a:r>
              </a:p>
              <a:p>
                <a:pPr marL="1085850" indent="-514350">
                  <a:buFont typeface="Wingdings" pitchFamily="2" charset="2"/>
                  <a:buAutoNum type="alphaUcParenR" startAt="10"/>
                </a:pPr>
                <a:r>
                  <a:rPr lang="pt-BR" sz="2400" dirty="0"/>
                  <a:t> 1</a:t>
                </a:r>
              </a:p>
              <a:p>
                <a:pPr marL="1085850" indent="-514350">
                  <a:buAutoNum type="alphaUcParenR" startAt="10"/>
                </a:pPr>
                <a:r>
                  <a:rPr lang="pt-BR" sz="2400" dirty="0"/>
                  <a:t> 2</a:t>
                </a:r>
                <a:endParaRPr lang="en-US" sz="2400" dirty="0"/>
              </a:p>
            </p:txBody>
          </p:sp>
        </mc:Choice>
        <mc:Fallback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2D93309D-E43F-8E6A-E414-F8147891F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" y="1107732"/>
                <a:ext cx="11109960" cy="3735574"/>
              </a:xfrm>
              <a:prstGeom prst="rect">
                <a:avLst/>
              </a:prstGeom>
              <a:blipFill>
                <a:blip r:embed="rId6"/>
                <a:stretch>
                  <a:fillRect l="-799" t="-339" b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7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087B13-6079-4A5F-B72E-AE760DC986CD}"/>
</file>

<file path=customXml/itemProps3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20655</TotalTime>
  <Words>918</Words>
  <Application>Microsoft Macintosh PowerPoint</Application>
  <PresentationFormat>Widescreen</PresentationFormat>
  <Paragraphs>146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Hope Falls</cp:lastModifiedBy>
  <cp:revision>855</cp:revision>
  <dcterms:created xsi:type="dcterms:W3CDTF">2019-07-03T20:42:54Z</dcterms:created>
  <dcterms:modified xsi:type="dcterms:W3CDTF">2022-08-11T17:28:44Z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146334100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