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364" r:id="rId5"/>
    <p:sldId id="772" r:id="rId6"/>
    <p:sldId id="760" r:id="rId7"/>
    <p:sldId id="949" r:id="rId8"/>
    <p:sldId id="950" r:id="rId9"/>
    <p:sldId id="951" r:id="rId10"/>
    <p:sldId id="952" r:id="rId11"/>
    <p:sldId id="953" r:id="rId12"/>
    <p:sldId id="954" r:id="rId13"/>
    <p:sldId id="955" r:id="rId14"/>
    <p:sldId id="9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FBF"/>
    <a:srgbClr val="FFFFFF"/>
    <a:srgbClr val="0060B0"/>
    <a:srgbClr val="006BC4"/>
    <a:srgbClr val="0065B8"/>
    <a:srgbClr val="89CFF1"/>
    <a:srgbClr val="0059A2"/>
    <a:srgbClr val="5EA2D1"/>
    <a:srgbClr val="6AB6E5"/>
    <a:srgbClr val="D3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3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tmp"/><Relationship Id="rId5" Type="http://schemas.openxmlformats.org/officeDocument/2006/relationships/image" Target="../media/image9.em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tmp"/><Relationship Id="rId5" Type="http://schemas.openxmlformats.org/officeDocument/2006/relationships/image" Target="../media/image9.emf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rgbClr val="0059A2"/>
            </a:gs>
            <a:gs pos="79000">
              <a:srgbClr val="89CFF1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3C6D4-C230-A648-9457-171B1D35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  <a:noFill/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5 | Reading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Accuracy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7F15E9-F19A-2D85-8573-D6DEE67D31FE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8A5823BF-1CA3-1082-6A08-B17E51AED512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5E915E-5F19-5C41-EA40-040E6B7099E3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6" name="Freeform: Shape 29">
                <a:extLst>
                  <a:ext uri="{FF2B5EF4-FFF2-40B4-BE49-F238E27FC236}">
                    <a16:creationId xmlns:a16="http://schemas.microsoft.com/office/drawing/2014/main" id="{6B03C640-DC46-0219-4264-1711E50C90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30">
                <a:extLst>
                  <a:ext uri="{FF2B5EF4-FFF2-40B4-BE49-F238E27FC236}">
                    <a16:creationId xmlns:a16="http://schemas.microsoft.com/office/drawing/2014/main" id="{DCC1EF9D-ACC2-0E95-A111-279B896176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31">
                <a:extLst>
                  <a:ext uri="{FF2B5EF4-FFF2-40B4-BE49-F238E27FC236}">
                    <a16:creationId xmlns:a16="http://schemas.microsoft.com/office/drawing/2014/main" id="{597185D8-C203-065B-A995-A76E1DB884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F75292B8-8B05-1891-AF5A-A30F7A20DB5C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AC45D5-90D1-A8AE-2C02-7E3B5BD8EADA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35C61F-9BBD-E21F-3433-488DC99A7B9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4</a:t>
              </a:r>
            </a:p>
          </p:txBody>
        </p:sp>
      </p:grpSp>
      <p:sp>
        <p:nvSpPr>
          <p:cNvPr id="12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A92B3ED6-1D0A-E328-7FE0-AD0BC1320019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  <p:pic>
        <p:nvPicPr>
          <p:cNvPr id="13" name="Small Red X">
            <a:extLst>
              <a:ext uri="{FF2B5EF4-FFF2-40B4-BE49-F238E27FC236}">
                <a16:creationId xmlns:a16="http://schemas.microsoft.com/office/drawing/2014/main" id="{1E1A4BBD-DEBA-21C1-829C-74936A26B8F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10450" y="2025308"/>
            <a:ext cx="466344" cy="365760"/>
          </a:xfrm>
          <a:prstGeom prst="rect">
            <a:avLst/>
          </a:prstGeom>
        </p:spPr>
      </p:pic>
      <p:pic>
        <p:nvPicPr>
          <p:cNvPr id="20" name="Small Red X">
            <a:extLst>
              <a:ext uri="{FF2B5EF4-FFF2-40B4-BE49-F238E27FC236}">
                <a16:creationId xmlns:a16="http://schemas.microsoft.com/office/drawing/2014/main" id="{2396D95A-0882-5C2D-1B5F-24B4A239034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10450" y="3925828"/>
            <a:ext cx="466344" cy="365760"/>
          </a:xfrm>
          <a:prstGeom prst="rect">
            <a:avLst/>
          </a:prstGeom>
        </p:spPr>
      </p:pic>
      <p:pic>
        <p:nvPicPr>
          <p:cNvPr id="21" name="Picture 20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F3B49AD7-D1A3-0CC0-2FB5-3EC7FA394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1" y="2025308"/>
            <a:ext cx="4976920" cy="3459849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41AE3AA-E6EB-E1EC-5BEF-29C7A4C333FF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8925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sz="2400" dirty="0"/>
              <a:t>In the context of the passage, the author equates Plato’s cave allegory to modern cinema audiences (lines 10–17) primarily to emphasize: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090E3AA-1AB5-7D07-829F-A026F4B965BA}"/>
              </a:ext>
            </a:extLst>
          </p:cNvPr>
          <p:cNvSpPr txBox="1">
            <a:spLocks/>
          </p:cNvSpPr>
          <p:nvPr/>
        </p:nvSpPr>
        <p:spPr>
          <a:xfrm>
            <a:off x="5950810" y="2025308"/>
            <a:ext cx="5427979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the physical similarities between </a:t>
            </a:r>
            <a:br>
              <a:rPr lang="en-US" sz="2000" dirty="0"/>
            </a:br>
            <a:r>
              <a:rPr lang="en-US" sz="2000" dirty="0"/>
              <a:t> shadows on a wall and reflections of </a:t>
            </a:r>
            <a:br>
              <a:rPr lang="en-US" sz="2000" dirty="0"/>
            </a:br>
            <a:r>
              <a:rPr lang="en-US" sz="2000" dirty="0"/>
              <a:t> light on a movie screen.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that the distortion of true reality 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present in both the cave and the movie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house.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that modern movie houses were </a:t>
            </a:r>
            <a:br>
              <a:rPr lang="en-US" sz="2000" dirty="0"/>
            </a:br>
            <a:r>
              <a:rPr lang="en-US" sz="2000" dirty="0"/>
              <a:t> inspired by Plato’s ideas about reality </a:t>
            </a:r>
            <a:br>
              <a:rPr lang="en-US" sz="2000" dirty="0"/>
            </a:br>
            <a:r>
              <a:rPr lang="en-US" sz="2000" dirty="0"/>
              <a:t> and perception.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that the author hopes readers will be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persuaded by Ferguson’s unpopular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theory.</a:t>
            </a:r>
          </a:p>
        </p:txBody>
      </p:sp>
    </p:spTree>
    <p:extLst>
      <p:ext uri="{BB962C8B-B14F-4D97-AF65-F5344CB8AC3E}">
        <p14:creationId xmlns:p14="http://schemas.microsoft.com/office/powerpoint/2010/main" val="37953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8CB12614-E7D4-ABA2-843F-DB90076DF60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14D33A9-3836-2BDC-A7C5-4C45C6D9199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EA8CA8-DAC5-25C0-14DF-DD3C71A3F472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4</a:t>
              </a:r>
            </a:p>
          </p:txBody>
        </p:sp>
      </p:grpSp>
      <p:sp>
        <p:nvSpPr>
          <p:cNvPr id="9" name="Yellow Box">
            <a:extLst>
              <a:ext uri="{FF2B5EF4-FFF2-40B4-BE49-F238E27FC236}">
                <a16:creationId xmlns:a16="http://schemas.microsoft.com/office/drawing/2014/main" id="{F91DE12A-45FC-708A-C8B6-E7F5D8632CBE}"/>
              </a:ext>
            </a:extLst>
          </p:cNvPr>
          <p:cNvSpPr/>
          <p:nvPr/>
        </p:nvSpPr>
        <p:spPr>
          <a:xfrm>
            <a:off x="6490970" y="2933963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0" name="Small Red X">
            <a:extLst>
              <a:ext uri="{FF2B5EF4-FFF2-40B4-BE49-F238E27FC236}">
                <a16:creationId xmlns:a16="http://schemas.microsoft.com/office/drawing/2014/main" id="{DC6201DE-C9B2-934B-A621-A53C411A6FF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10450" y="2025308"/>
            <a:ext cx="466344" cy="365760"/>
          </a:xfrm>
          <a:prstGeom prst="rect">
            <a:avLst/>
          </a:prstGeom>
        </p:spPr>
      </p:pic>
      <p:pic>
        <p:nvPicPr>
          <p:cNvPr id="11" name="Small Red X">
            <a:extLst>
              <a:ext uri="{FF2B5EF4-FFF2-40B4-BE49-F238E27FC236}">
                <a16:creationId xmlns:a16="http://schemas.microsoft.com/office/drawing/2014/main" id="{2006D505-2F44-B24E-B449-366A3D03B19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10450" y="4876088"/>
            <a:ext cx="466344" cy="365760"/>
          </a:xfrm>
          <a:prstGeom prst="rect">
            <a:avLst/>
          </a:prstGeom>
        </p:spPr>
      </p:pic>
      <p:pic>
        <p:nvPicPr>
          <p:cNvPr id="12" name="Small Red X">
            <a:extLst>
              <a:ext uri="{FF2B5EF4-FFF2-40B4-BE49-F238E27FC236}">
                <a16:creationId xmlns:a16="http://schemas.microsoft.com/office/drawing/2014/main" id="{10102141-6948-7CA5-0DBA-3A1801A18B6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10450" y="3925828"/>
            <a:ext cx="466344" cy="36576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F7E72F-28A4-4283-2F87-C5F4DC45377F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8925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sz="2400" dirty="0"/>
              <a:t>In the context of the passage, the author equates Plato’s cave allegory to modern cinema audiences (lines 10–17) primarily to emphasize:</a:t>
            </a:r>
          </a:p>
        </p:txBody>
      </p:sp>
      <p:pic>
        <p:nvPicPr>
          <p:cNvPr id="20" name="Picture 19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92F4B690-D85F-3E94-582B-AF16D574A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1" y="2025308"/>
            <a:ext cx="4976920" cy="3459849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42DC564-2DD6-FD8A-AF0B-891B919557C3}"/>
              </a:ext>
            </a:extLst>
          </p:cNvPr>
          <p:cNvSpPr txBox="1">
            <a:spLocks/>
          </p:cNvSpPr>
          <p:nvPr/>
        </p:nvSpPr>
        <p:spPr>
          <a:xfrm>
            <a:off x="5950810" y="2025308"/>
            <a:ext cx="5427979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the physical similarities between </a:t>
            </a:r>
            <a:br>
              <a:rPr lang="en-US" sz="2000" dirty="0"/>
            </a:br>
            <a:r>
              <a:rPr lang="en-US" sz="2000" dirty="0"/>
              <a:t> shadows on a wall and reflections of </a:t>
            </a:r>
            <a:br>
              <a:rPr lang="en-US" sz="2000" dirty="0"/>
            </a:br>
            <a:r>
              <a:rPr lang="en-US" sz="2000" dirty="0"/>
              <a:t> light on a movie screen.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that the distortion of true reality 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present in both the cave and the movie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house.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that modern movie houses were </a:t>
            </a:r>
            <a:br>
              <a:rPr lang="en-US" sz="2000" dirty="0"/>
            </a:br>
            <a:r>
              <a:rPr lang="en-US" sz="2000" dirty="0"/>
              <a:t> inspired by Plato’s ideas about reality </a:t>
            </a:r>
            <a:br>
              <a:rPr lang="en-US" sz="2000" dirty="0"/>
            </a:br>
            <a:r>
              <a:rPr lang="en-US" sz="2000" dirty="0"/>
              <a:t> and perception.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that the author hopes readers will be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persuaded by Ferguson’s unpopular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theory.</a:t>
            </a:r>
          </a:p>
        </p:txBody>
      </p:sp>
    </p:spTree>
    <p:extLst>
      <p:ext uri="{BB962C8B-B14F-4D97-AF65-F5344CB8AC3E}">
        <p14:creationId xmlns:p14="http://schemas.microsoft.com/office/powerpoint/2010/main" val="78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90DA7-BC67-7B43-9939-BDA5A30B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936766F-7ED4-0511-0608-652DCD964AA2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Learning Targets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859DFB-20B4-1B38-1960-9DA605195F0B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5F6330-EEEF-4F33-DC35-9CAA0A94D22F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219907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Eliminate answer choices that appear correct at first glance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but have incorrect elements.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Avoid wasting time evaluating outlier options.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Identify common errors that decrease accuracy.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2A778F-89CD-E2A5-952D-F33CDE6A1806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sz="2400" dirty="0"/>
              <a:t>In the passage, Mrs. </a:t>
            </a:r>
            <a:r>
              <a:rPr lang="en-US" sz="2400" dirty="0" err="1"/>
              <a:t>Pipchin</a:t>
            </a:r>
            <a:r>
              <a:rPr lang="en-US" sz="2400" dirty="0"/>
              <a:t> managed the children in her boarding house by: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3E22D-532F-4C65-261E-073A96EA98BE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1362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feeding them a poor diet in </a:t>
            </a:r>
            <a:br>
              <a:rPr lang="en-US" sz="2400" dirty="0"/>
            </a:br>
            <a:r>
              <a:rPr lang="en-US" sz="2400" dirty="0"/>
              <a:t> contrast to her own.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taking them to the sea coast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to get fresh air.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making them clean “the </a:t>
            </a:r>
            <a:br>
              <a:rPr lang="en-US" sz="2400" dirty="0"/>
            </a:br>
            <a:r>
              <a:rPr lang="en-US" sz="2400" dirty="0"/>
              <a:t> dungeon.”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putting them in the care of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nurse.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1991443-AF1F-7B62-B605-C618DE14F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201458" cy="2174204"/>
          </a:xfrm>
          <a:prstGeom prst="rect">
            <a:avLst/>
          </a:prstGeom>
        </p:spPr>
      </p:pic>
      <p:sp>
        <p:nvSpPr>
          <p:cNvPr id="5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7E0DC2DE-F077-EFD0-C1E6-E5395BCB9096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69CC8208-6A4C-A5B3-2DF0-C43846A2026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62" y="3564908"/>
            <a:ext cx="466344" cy="3657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D07EA-9643-0641-5456-72CC5DE760FA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sz="2400" dirty="0"/>
              <a:t>In the passage, Mrs. </a:t>
            </a:r>
            <a:r>
              <a:rPr lang="en-US" sz="2400" dirty="0" err="1"/>
              <a:t>Pipchin</a:t>
            </a:r>
            <a:r>
              <a:rPr lang="en-US" sz="2400" dirty="0"/>
              <a:t> managed the children in her boarding house by: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FC461E-9EA3-563B-98EB-C0EADD1D82F1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1362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feeding them a poor diet in </a:t>
            </a:r>
            <a:br>
              <a:rPr lang="en-US" sz="2400" dirty="0"/>
            </a:br>
            <a:r>
              <a:rPr lang="en-US" sz="2400" dirty="0"/>
              <a:t> contrast to her own.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taking them to the sea coast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to get fresh air.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making them clean “the </a:t>
            </a:r>
            <a:br>
              <a:rPr lang="en-US" sz="2400" dirty="0"/>
            </a:br>
            <a:r>
              <a:rPr lang="en-US" sz="2400" dirty="0"/>
              <a:t> dungeon.”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putting them in the care of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nurse.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43F11A-B929-8F43-A475-B358BF7D4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201458" cy="2174204"/>
          </a:xfrm>
          <a:prstGeom prst="rect">
            <a:avLst/>
          </a:prstGeom>
        </p:spPr>
      </p:pic>
      <p:sp>
        <p:nvSpPr>
          <p:cNvPr id="9" name="Content Placeholder 6">
            <a:hlinkClick r:id="rId5" action="ppaction://hlinksldjump"/>
            <a:extLst>
              <a:ext uri="{FF2B5EF4-FFF2-40B4-BE49-F238E27FC236}">
                <a16:creationId xmlns:a16="http://schemas.microsoft.com/office/drawing/2014/main" id="{316538F1-8F0E-13F6-B0E2-20B7F1C0B987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443B223C-8986-3783-8572-8818FA616BC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62" y="3564908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EF947D15-0DF4-C472-2E48-97BEEBBDA0B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62" y="2774147"/>
            <a:ext cx="466344" cy="36576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D3F2A9-4523-78DD-03F6-E52878CD7347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sz="2400" dirty="0"/>
              <a:t>In the passage, Mrs. </a:t>
            </a:r>
            <a:r>
              <a:rPr lang="en-US" sz="2400" dirty="0" err="1"/>
              <a:t>Pipchin</a:t>
            </a:r>
            <a:r>
              <a:rPr lang="en-US" sz="2400" dirty="0"/>
              <a:t> managed the children in her boarding house by: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515B93-276E-E3A6-F5E5-A109B216BB85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1362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feeding them a poor diet in </a:t>
            </a:r>
            <a:br>
              <a:rPr lang="en-US" sz="2400" dirty="0"/>
            </a:br>
            <a:r>
              <a:rPr lang="en-US" sz="2400" dirty="0"/>
              <a:t> contrast to her own.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taking them to the sea coast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to get fresh air.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making them clean “the </a:t>
            </a:r>
            <a:br>
              <a:rPr lang="en-US" sz="2400" dirty="0"/>
            </a:br>
            <a:r>
              <a:rPr lang="en-US" sz="2400" dirty="0"/>
              <a:t> dungeon.”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putting them in the care of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nurse.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22653ED-C689-165E-BF33-487375130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201458" cy="2174204"/>
          </a:xfrm>
          <a:prstGeom prst="rect">
            <a:avLst/>
          </a:prstGeom>
        </p:spPr>
      </p:pic>
      <p:sp>
        <p:nvSpPr>
          <p:cNvPr id="10" name="Content Placeholder 6">
            <a:hlinkClick r:id="rId5" action="ppaction://hlinksldjump"/>
            <a:extLst>
              <a:ext uri="{FF2B5EF4-FFF2-40B4-BE49-F238E27FC236}">
                <a16:creationId xmlns:a16="http://schemas.microsoft.com/office/drawing/2014/main" id="{BC1B1A36-4740-6179-DAA8-FA41A7C36A14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A27AAD80-0BFC-C13C-2345-ACAEA69609D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62" y="3564908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46B943BE-DC6C-C5D6-C26E-BAF1D187B99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62" y="2774147"/>
            <a:ext cx="466344" cy="365760"/>
          </a:xfrm>
          <a:prstGeom prst="rect">
            <a:avLst/>
          </a:prstGeom>
        </p:spPr>
      </p:pic>
      <p:pic>
        <p:nvPicPr>
          <p:cNvPr id="4" name="Small Red X">
            <a:extLst>
              <a:ext uri="{FF2B5EF4-FFF2-40B4-BE49-F238E27FC236}">
                <a16:creationId xmlns:a16="http://schemas.microsoft.com/office/drawing/2014/main" id="{65B9AF3E-3A78-A715-D25A-3708DACB68A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62" y="4349043"/>
            <a:ext cx="466344" cy="36576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B32688-7237-93E6-F828-C53D442F3A44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sz="2400" dirty="0"/>
              <a:t>In the passage, Mrs. </a:t>
            </a:r>
            <a:r>
              <a:rPr lang="en-US" sz="2400" dirty="0" err="1"/>
              <a:t>Pipchin</a:t>
            </a:r>
            <a:r>
              <a:rPr lang="en-US" sz="2400" dirty="0"/>
              <a:t> managed the children in her boarding house by: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469D3E8-D2C5-ADF6-F2FD-18B70B1BE068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1362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feeding them a poor diet in </a:t>
            </a:r>
            <a:br>
              <a:rPr lang="en-US" sz="2400" dirty="0"/>
            </a:br>
            <a:r>
              <a:rPr lang="en-US" sz="2400" dirty="0"/>
              <a:t> contrast to her own.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taking them to the sea coast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to get fresh air.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making them clean “the </a:t>
            </a:r>
            <a:br>
              <a:rPr lang="en-US" sz="2400" dirty="0"/>
            </a:br>
            <a:r>
              <a:rPr lang="en-US" sz="2400" dirty="0"/>
              <a:t> dungeon.”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putting them in the care of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nurse.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50937D6-14D1-01D4-EE89-35EA0E108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201458" cy="2174204"/>
          </a:xfrm>
          <a:prstGeom prst="rect">
            <a:avLst/>
          </a:prstGeom>
        </p:spPr>
      </p:pic>
      <p:sp>
        <p:nvSpPr>
          <p:cNvPr id="11" name="Content Placeholder 6">
            <a:hlinkClick r:id="rId5" action="ppaction://hlinksldjump"/>
            <a:extLst>
              <a:ext uri="{FF2B5EF4-FFF2-40B4-BE49-F238E27FC236}">
                <a16:creationId xmlns:a16="http://schemas.microsoft.com/office/drawing/2014/main" id="{2CD9AC26-03AF-B5D2-6621-86CAE034673C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9161B35C-C155-37E3-FBC9-7FBE62D92807}"/>
              </a:ext>
            </a:extLst>
          </p:cNvPr>
          <p:cNvSpPr/>
          <p:nvPr/>
        </p:nvSpPr>
        <p:spPr>
          <a:xfrm>
            <a:off x="6792888" y="1974259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47FC0745-B03E-C860-36C9-8B423883C0D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62" y="3564908"/>
            <a:ext cx="466344" cy="365760"/>
          </a:xfrm>
          <a:prstGeom prst="rect">
            <a:avLst/>
          </a:prstGeom>
        </p:spPr>
      </p:pic>
      <p:pic>
        <p:nvPicPr>
          <p:cNvPr id="4" name="Small Red X">
            <a:extLst>
              <a:ext uri="{FF2B5EF4-FFF2-40B4-BE49-F238E27FC236}">
                <a16:creationId xmlns:a16="http://schemas.microsoft.com/office/drawing/2014/main" id="{9ECA732E-5B39-E4E1-5976-1B3CCE16A7C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62" y="2774147"/>
            <a:ext cx="466344" cy="365760"/>
          </a:xfrm>
          <a:prstGeom prst="rect">
            <a:avLst/>
          </a:prstGeom>
        </p:spPr>
      </p:pic>
      <p:pic>
        <p:nvPicPr>
          <p:cNvPr id="5" name="Small Red X">
            <a:extLst>
              <a:ext uri="{FF2B5EF4-FFF2-40B4-BE49-F238E27FC236}">
                <a16:creationId xmlns:a16="http://schemas.microsoft.com/office/drawing/2014/main" id="{93F02F7C-ACC4-81AA-38B8-E126FC538AB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62" y="4349043"/>
            <a:ext cx="466344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5A593E-7D7B-698F-1D57-B08B32CA9196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sz="2400" dirty="0"/>
              <a:t>In the passage, Mrs. </a:t>
            </a:r>
            <a:r>
              <a:rPr lang="en-US" sz="2400" dirty="0" err="1"/>
              <a:t>Pipchin</a:t>
            </a:r>
            <a:r>
              <a:rPr lang="en-US" sz="2400" dirty="0"/>
              <a:t> managed the children in her boarding house by: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0F9DC5-B496-18E5-5C5D-5F2E437939C5}"/>
              </a:ext>
            </a:extLst>
          </p:cNvPr>
          <p:cNvSpPr txBox="1">
            <a:spLocks/>
          </p:cNvSpPr>
          <p:nvPr/>
        </p:nvSpPr>
        <p:spPr>
          <a:xfrm>
            <a:off x="6221896" y="1974259"/>
            <a:ext cx="5088231" cy="31362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AutoNum type="alphaUcParenR"/>
            </a:pPr>
            <a:r>
              <a:rPr lang="en-US" sz="2400" dirty="0"/>
              <a:t> feeding them a poor diet in </a:t>
            </a:r>
            <a:br>
              <a:rPr lang="en-US" sz="2400" dirty="0"/>
            </a:br>
            <a:r>
              <a:rPr lang="en-US" sz="2400" dirty="0"/>
              <a:t> contrast to her own.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taking them to the sea coast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to get fresh air.</a:t>
            </a:r>
            <a:endParaRPr lang="en-US" sz="2400" dirty="0"/>
          </a:p>
          <a:p>
            <a:pPr marL="1085850" indent="-514350">
              <a:buAutoNum type="alphaUcParenR"/>
            </a:pPr>
            <a:r>
              <a:rPr lang="en-US" sz="2400" dirty="0"/>
              <a:t> making them clean “the </a:t>
            </a:r>
            <a:br>
              <a:rPr lang="en-US" sz="2400" dirty="0"/>
            </a:br>
            <a:r>
              <a:rPr lang="en-US" sz="2400" dirty="0"/>
              <a:t> dungeon.”</a:t>
            </a:r>
          </a:p>
          <a:p>
            <a:pPr marL="1085850" indent="-514350">
              <a:buAutoNum type="alphaUcParenR"/>
            </a:pPr>
            <a:r>
              <a:rPr lang="en-US" sz="2400" dirty="0">
                <a:ea typeface="Cambria Math" panose="02040503050406030204" pitchFamily="18" charset="0"/>
              </a:rPr>
              <a:t> putting them in the care of a </a:t>
            </a:r>
            <a:br>
              <a:rPr lang="en-US" sz="2400" dirty="0">
                <a:ea typeface="Cambria Math" panose="02040503050406030204" pitchFamily="18" charset="0"/>
              </a:rPr>
            </a:br>
            <a:r>
              <a:rPr lang="en-US" sz="2400" dirty="0">
                <a:ea typeface="Cambria Math" panose="02040503050406030204" pitchFamily="18" charset="0"/>
              </a:rPr>
              <a:t> nurse.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52AAD5B-D749-3CA9-5E10-AF0E9044C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5201458" cy="21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4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31E813-9F22-75C2-C79C-4FDD191CE12F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8925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sz="2400" dirty="0"/>
              <a:t>In the context of the passage, the author equates Plato’s cave allegory to modern cinema audiences (lines 10–17) primarily to emphasize: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BD041-74D4-1628-E40A-22F1AA48E553}"/>
              </a:ext>
            </a:extLst>
          </p:cNvPr>
          <p:cNvSpPr txBox="1">
            <a:spLocks/>
          </p:cNvSpPr>
          <p:nvPr/>
        </p:nvSpPr>
        <p:spPr>
          <a:xfrm>
            <a:off x="5950810" y="2025308"/>
            <a:ext cx="5427979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the physical similarities between </a:t>
            </a:r>
            <a:br>
              <a:rPr lang="en-US" sz="2000" dirty="0"/>
            </a:br>
            <a:r>
              <a:rPr lang="en-US" sz="2000" dirty="0"/>
              <a:t> shadows on a wall and reflections of </a:t>
            </a:r>
            <a:br>
              <a:rPr lang="en-US" sz="2000" dirty="0"/>
            </a:br>
            <a:r>
              <a:rPr lang="en-US" sz="2000" dirty="0"/>
              <a:t> light on a movie screen.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that the distortion of true reality 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present in both the cave and the movie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house.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that modern movie houses were </a:t>
            </a:r>
            <a:br>
              <a:rPr lang="en-US" sz="2000" dirty="0"/>
            </a:br>
            <a:r>
              <a:rPr lang="en-US" sz="2000" dirty="0"/>
              <a:t> inspired by Plato’s ideas about reality </a:t>
            </a:r>
            <a:br>
              <a:rPr lang="en-US" sz="2000" dirty="0"/>
            </a:br>
            <a:r>
              <a:rPr lang="en-US" sz="2000" dirty="0"/>
              <a:t> and perception.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that the author hopes readers will be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persuaded by Ferguson’s unpopular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theory.</a:t>
            </a:r>
          </a:p>
        </p:txBody>
      </p:sp>
      <p:pic>
        <p:nvPicPr>
          <p:cNvPr id="4" name="Picture 3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D405F1B6-DD48-E26D-481F-59420DA82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1" y="2025308"/>
            <a:ext cx="4976920" cy="3459849"/>
          </a:xfrm>
          <a:prstGeom prst="rect">
            <a:avLst/>
          </a:prstGeom>
        </p:spPr>
      </p:pic>
      <p:sp>
        <p:nvSpPr>
          <p:cNvPr id="5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3FFD130F-D61C-A2AC-4F18-D8F6C7B0B4EE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A961374-165C-424C-9305-9893CD545D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DC8C7C-1C1F-3A4E-9D8A-FA0832D69DBA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1984C-7743-BE44-9DD9-10FD2D0D1B81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7D306-5D8A-8A4E-800B-40D7C599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A49F9B7-EAAC-EF42-BFDD-E27438823C28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F8682BE-319D-0C46-8753-85900FD45FC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66BD2428-F63B-AD5F-BAB2-32A9002A447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573020-D8FE-9678-C360-EF8D7DFD03A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ED106A-088C-C1C7-955F-199FB27CF282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4</a:t>
              </a:r>
            </a:p>
          </p:txBody>
        </p:sp>
      </p:grpSp>
      <p:sp>
        <p:nvSpPr>
          <p:cNvPr id="5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E9F698C9-1849-0E10-D8EB-25D406446405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  <p:pic>
        <p:nvPicPr>
          <p:cNvPr id="9" name="Small Red X">
            <a:extLst>
              <a:ext uri="{FF2B5EF4-FFF2-40B4-BE49-F238E27FC236}">
                <a16:creationId xmlns:a16="http://schemas.microsoft.com/office/drawing/2014/main" id="{3AAEB491-9CE4-9331-1BA5-A194BB4A335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10450" y="2025308"/>
            <a:ext cx="466344" cy="36576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98A9D3-927B-B384-DA1C-5E73D3DB18E3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8925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sz="2400" dirty="0"/>
              <a:t>In the context of the passage, the author equates Plato’s cave allegory to modern cinema audiences (lines 10–17) primarily to emphasize:</a:t>
            </a:r>
          </a:p>
        </p:txBody>
      </p:sp>
      <p:pic>
        <p:nvPicPr>
          <p:cNvPr id="11" name="Picture 10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D2555645-F0A4-A387-4919-ECF6DF3DD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1" y="2025308"/>
            <a:ext cx="4976920" cy="345984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91CA15-F567-CD7E-77B5-ACCBCF7D6621}"/>
              </a:ext>
            </a:extLst>
          </p:cNvPr>
          <p:cNvSpPr txBox="1">
            <a:spLocks/>
          </p:cNvSpPr>
          <p:nvPr/>
        </p:nvSpPr>
        <p:spPr>
          <a:xfrm>
            <a:off x="5950810" y="2025308"/>
            <a:ext cx="5427979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the physical similarities between </a:t>
            </a:r>
            <a:br>
              <a:rPr lang="en-US" sz="2000" dirty="0"/>
            </a:br>
            <a:r>
              <a:rPr lang="en-US" sz="2000" dirty="0"/>
              <a:t> shadows on a wall and reflections of </a:t>
            </a:r>
            <a:br>
              <a:rPr lang="en-US" sz="2000" dirty="0"/>
            </a:br>
            <a:r>
              <a:rPr lang="en-US" sz="2000" dirty="0"/>
              <a:t> light on a movie screen.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that the distortion of true reality 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present in both the cave and the movie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house.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that modern movie houses were </a:t>
            </a:r>
            <a:br>
              <a:rPr lang="en-US" sz="2000" dirty="0"/>
            </a:br>
            <a:r>
              <a:rPr lang="en-US" sz="2000" dirty="0"/>
              <a:t> inspired by Plato’s ideas about reality </a:t>
            </a:r>
            <a:br>
              <a:rPr lang="en-US" sz="2000" dirty="0"/>
            </a:br>
            <a:r>
              <a:rPr lang="en-US" sz="2000" dirty="0"/>
              <a:t> and perception.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that the author hopes readers will be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persuaded by Ferguson’s unpopular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theory.</a:t>
            </a:r>
          </a:p>
        </p:txBody>
      </p:sp>
    </p:spTree>
    <p:extLst>
      <p:ext uri="{BB962C8B-B14F-4D97-AF65-F5344CB8AC3E}">
        <p14:creationId xmlns:p14="http://schemas.microsoft.com/office/powerpoint/2010/main" val="31190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Props1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123CC4-CB4A-4C63-B234-491B3F05EF57}"/>
</file>

<file path=customXml/itemProps3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20615</TotalTime>
  <Words>964</Words>
  <Application>Microsoft Macintosh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847</cp:revision>
  <dcterms:created xsi:type="dcterms:W3CDTF">2019-07-03T20:42:54Z</dcterms:created>
  <dcterms:modified xsi:type="dcterms:W3CDTF">2022-08-11T21:18:46Z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