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364" r:id="rId5"/>
    <p:sldId id="772" r:id="rId6"/>
    <p:sldId id="760" r:id="rId7"/>
    <p:sldId id="773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953"/>
    <a:srgbClr val="D5113B"/>
    <a:srgbClr val="EC1442"/>
    <a:srgbClr val="DF2529"/>
    <a:srgbClr val="DA1834"/>
    <a:srgbClr val="DB1B20"/>
    <a:srgbClr val="F7D1DA"/>
    <a:srgbClr val="9972B2"/>
    <a:srgbClr val="E8D2E6"/>
    <a:srgbClr val="2E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A1834"/>
            </a:gs>
            <a:gs pos="96000">
              <a:srgbClr val="F7D1DA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2CE6A-DA65-F14B-80FE-7723AF1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6" y="330941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5 | Math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Accuracy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CF4B32-A38E-3530-5228-080125F1EA1D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9D230C28-8512-2AA0-03EF-4F8A5449751C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BF852F-347C-3AA0-1543-08B94F71B0D7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9">
                <a:extLst>
                  <a:ext uri="{FF2B5EF4-FFF2-40B4-BE49-F238E27FC236}">
                    <a16:creationId xmlns:a16="http://schemas.microsoft.com/office/drawing/2014/main" id="{67DC69FA-A828-37DA-C5B6-7944F1FAD4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A3FAD576-BDFC-06D3-2EBF-0DA0F84179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F99FFC3E-D2F9-FB66-F7F0-8DE4CCC115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2336AD8E-D3FD-2D85-D76E-514D9D387915}"/>
              </a:ext>
            </a:extLst>
          </p:cNvPr>
          <p:cNvSpPr/>
          <p:nvPr/>
        </p:nvSpPr>
        <p:spPr>
          <a:xfrm>
            <a:off x="1131570" y="333091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F605984A-9638-159E-D750-19589406EA1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10" y="2354239"/>
            <a:ext cx="466344" cy="365760"/>
          </a:xfrm>
          <a:prstGeom prst="rect">
            <a:avLst/>
          </a:prstGeom>
        </p:spPr>
      </p:pic>
      <p:pic>
        <p:nvPicPr>
          <p:cNvPr id="10" name="Small Red X">
            <a:extLst>
              <a:ext uri="{FF2B5EF4-FFF2-40B4-BE49-F238E27FC236}">
                <a16:creationId xmlns:a16="http://schemas.microsoft.com/office/drawing/2014/main" id="{13FF6AA4-67CC-2651-B0FF-41027D64738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60" y="3877606"/>
            <a:ext cx="466344" cy="36576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FD745E-CC5E-7D54-D912-646F199C884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   </a:t>
            </a:r>
            <a:r>
              <a:rPr lang="en-US" dirty="0"/>
              <a:t>What is the surface area, in square centimeters, of a 7 centimeter cube?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7</a:t>
            </a:r>
          </a:p>
          <a:p>
            <a:pPr marL="1085850" indent="-514350">
              <a:buAutoNum type="alphaUcParenR" startAt="6"/>
            </a:pPr>
            <a:r>
              <a:rPr lang="pt-BR" dirty="0"/>
              <a:t>49</a:t>
            </a:r>
            <a:endParaRPr lang="pt-BR" sz="2800" dirty="0"/>
          </a:p>
          <a:p>
            <a:pPr marL="1085850" indent="-514350">
              <a:buAutoNum type="alphaUcParenR" startAt="6"/>
            </a:pPr>
            <a:r>
              <a:rPr lang="pt-BR" dirty="0"/>
              <a:t>196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sz="2800" dirty="0"/>
              <a:t>294</a:t>
            </a:r>
          </a:p>
          <a:p>
            <a:pPr marL="1085850" indent="-514350">
              <a:buAutoNum type="alphaUcParenR" startAt="10"/>
            </a:pPr>
            <a:r>
              <a:rPr lang="pt-BR" sz="2800" dirty="0"/>
              <a:t>343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BB19BE-E366-0CF0-DEB6-899FBF35FE7B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0934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3.	</a:t>
            </a:r>
            <a:r>
              <a:rPr lang="en-US" dirty="0"/>
              <a:t>The company wants to create a sign from the image to be posted in front of its building. The length of each edge is to be 400% of its original size. What will be the area of the new sign, in square inches?</a:t>
            </a:r>
          </a:p>
          <a:p>
            <a:pPr marL="1085850" indent="-514350">
              <a:buAutoNum type="alphaUcParenR"/>
            </a:pPr>
            <a:r>
              <a:rPr lang="pt-BR" dirty="0"/>
              <a:t>64</a:t>
            </a:r>
          </a:p>
          <a:p>
            <a:pPr marL="1085850" indent="-514350">
              <a:buAutoNum type="alphaUcParenR"/>
            </a:pPr>
            <a:r>
              <a:rPr lang="pt-BR" dirty="0"/>
              <a:t>128</a:t>
            </a:r>
          </a:p>
          <a:p>
            <a:pPr marL="1085850" indent="-514350">
              <a:buAutoNum type="alphaUcParenR"/>
            </a:pPr>
            <a:r>
              <a:rPr lang="pt-BR" dirty="0"/>
              <a:t>256</a:t>
            </a:r>
          </a:p>
          <a:p>
            <a:pPr marL="1085850" indent="-514350">
              <a:buAutoNum type="alphaUcParenR"/>
            </a:pPr>
            <a:r>
              <a:rPr lang="pt-BR" dirty="0"/>
              <a:t>448</a:t>
            </a:r>
          </a:p>
          <a:p>
            <a:pPr marL="1085850" indent="-514350">
              <a:buAutoNum type="alphaUcParenR"/>
            </a:pPr>
            <a:r>
              <a:rPr lang="pt-BR" dirty="0"/>
              <a:t>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B20BFD73-F3D0-8023-6789-CF5B99DD233D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10" name="Small Red X">
            <a:extLst>
              <a:ext uri="{FF2B5EF4-FFF2-40B4-BE49-F238E27FC236}">
                <a16:creationId xmlns:a16="http://schemas.microsoft.com/office/drawing/2014/main" id="{C2561AA3-DBE2-CF96-5DD2-11524BADDDC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8350" y="2678047"/>
            <a:ext cx="466344" cy="36576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CC2D7D-B625-E23C-028F-79F47D36D515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0934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3.	</a:t>
            </a:r>
            <a:r>
              <a:rPr lang="en-US" dirty="0"/>
              <a:t>The company wants to create a sign from the image to be posted in front of its building. The length of each edge is to be 400% of its original size. What will be the area of the new sign, in square inches?</a:t>
            </a:r>
          </a:p>
          <a:p>
            <a:pPr marL="1085850" indent="-514350">
              <a:buAutoNum type="alphaUcParenR"/>
            </a:pPr>
            <a:r>
              <a:rPr lang="pt-BR" dirty="0"/>
              <a:t>64</a:t>
            </a:r>
          </a:p>
          <a:p>
            <a:pPr marL="1085850" indent="-514350">
              <a:buAutoNum type="alphaUcParenR"/>
            </a:pPr>
            <a:r>
              <a:rPr lang="pt-BR" dirty="0"/>
              <a:t>128</a:t>
            </a:r>
          </a:p>
          <a:p>
            <a:pPr marL="1085850" indent="-514350">
              <a:buAutoNum type="alphaUcParenR"/>
            </a:pPr>
            <a:r>
              <a:rPr lang="pt-BR" dirty="0"/>
              <a:t>256</a:t>
            </a:r>
          </a:p>
          <a:p>
            <a:pPr marL="1085850" indent="-514350">
              <a:buAutoNum type="alphaUcParenR"/>
            </a:pPr>
            <a:r>
              <a:rPr lang="pt-BR" dirty="0"/>
              <a:t>448</a:t>
            </a:r>
          </a:p>
          <a:p>
            <a:pPr marL="1085850" indent="-514350">
              <a:buAutoNum type="alphaUcParenR"/>
            </a:pPr>
            <a:r>
              <a:rPr lang="pt-BR" dirty="0"/>
              <a:t>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D63B9A58-3CBE-564A-DE7E-987C9D29A54F}"/>
              </a:ext>
            </a:extLst>
          </p:cNvPr>
          <p:cNvSpPr/>
          <p:nvPr/>
        </p:nvSpPr>
        <p:spPr>
          <a:xfrm>
            <a:off x="1119300" y="3675933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EBD2A42D-FD8F-4270-F6C4-104707D6436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50" y="2678047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20A990-B108-5309-D238-49F3E6CFE63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40934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3.	</a:t>
            </a:r>
            <a:r>
              <a:rPr lang="en-US" dirty="0"/>
              <a:t>The company wants to create a sign from the image to be posted in front of its building. The length of each edge is to be 400% of its original size. What will be the area of the new sign, in square inches?</a:t>
            </a:r>
          </a:p>
          <a:p>
            <a:pPr marL="1085850" indent="-514350">
              <a:buAutoNum type="alphaUcParenR"/>
            </a:pPr>
            <a:r>
              <a:rPr lang="pt-BR" dirty="0"/>
              <a:t>64</a:t>
            </a:r>
          </a:p>
          <a:p>
            <a:pPr marL="1085850" indent="-514350">
              <a:buAutoNum type="alphaUcParenR"/>
            </a:pPr>
            <a:r>
              <a:rPr lang="pt-BR" dirty="0"/>
              <a:t>128</a:t>
            </a:r>
          </a:p>
          <a:p>
            <a:pPr marL="1085850" indent="-514350">
              <a:buAutoNum type="alphaUcParenR"/>
            </a:pPr>
            <a:r>
              <a:rPr lang="pt-BR" dirty="0"/>
              <a:t>256</a:t>
            </a:r>
          </a:p>
          <a:p>
            <a:pPr marL="1085850" indent="-514350">
              <a:buAutoNum type="alphaUcParenR"/>
            </a:pPr>
            <a:r>
              <a:rPr lang="pt-BR" dirty="0"/>
              <a:t>448</a:t>
            </a:r>
          </a:p>
          <a:p>
            <a:pPr marL="1085850" indent="-514350">
              <a:buAutoNum type="alphaUcParenR"/>
            </a:pPr>
            <a:r>
              <a:rPr lang="pt-BR" dirty="0"/>
              <a:t>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F3A14-79EC-C144-8B0D-9998E102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5D28574-DDDD-5E77-0BFF-9902D61E3321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Learning Targets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7AF99D-48B8-1A78-0DD1-1614CE4050E4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09F938D-6E2C-38F3-5B7A-A30E68097DFC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19907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Eliminate answer choices that appear correct at first glance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but have incorrect elements.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Avoid wasting time evaluating outlier options.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Identify common errors that decrease accuracy.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D8E3BD26-52E0-0BB4-2F47-556B4ED2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  <a:buAutoNum type="arabicPeriod"/>
                </a:pPr>
                <a:r>
                  <a:rPr lang="en-US" b="1" dirty="0"/>
                  <a:t> </a:t>
                </a:r>
                <a:r>
                  <a:rPr lang="en-US" dirty="0"/>
                  <a:t>What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the solution to the system of equations </a:t>
                </a:r>
                <a:br>
                  <a:rPr lang="en-US" dirty="0"/>
                </a:br>
                <a:r>
                  <a:rPr lang="en-US" dirty="0"/>
                  <a:t> below?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–22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–1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5</a:t>
                </a:r>
                <a:endParaRPr lang="en-US" dirty="0"/>
              </a:p>
            </p:txBody>
          </p:sp>
        </mc:Choice>
        <mc:Fallback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D8E3BD26-52E0-0BB4-2F47-556B4ED2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  <a:blipFill>
                <a:blip r:embed="rId5"/>
                <a:stretch>
                  <a:fillRect l="-1142" t="-1550" b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F1688378-A7CE-3E08-34C7-1E30D069493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50" y="4519547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8C3B95-B73C-176F-5F83-13B9B1924C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  <a:buAutoNum type="arabicPeriod"/>
                </a:pPr>
                <a:r>
                  <a:rPr lang="en-US" b="1" dirty="0"/>
                  <a:t> </a:t>
                </a:r>
                <a:r>
                  <a:rPr lang="en-US" dirty="0"/>
                  <a:t>What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the solution to the system of equations </a:t>
                </a:r>
                <a:br>
                  <a:rPr lang="en-US" dirty="0"/>
                </a:br>
                <a:r>
                  <a:rPr lang="en-US" dirty="0"/>
                  <a:t> below?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–22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–1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5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8C3B95-B73C-176F-5F83-13B9B1924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  <a:blipFill>
                <a:blip r:embed="rId4"/>
                <a:stretch>
                  <a:fillRect l="-1142" t="-1550" b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3E7BA120-5FFF-89BB-B7A5-3203EFB2C9C4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6808FF80-1A7C-1847-B7C2-AE1748D8519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50" y="4519547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A6ED2B64-D552-BE63-22EE-BE10292A3A7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50" y="5039120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27F71A08-15E8-27CD-8E45-9273CD95B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  <a:buAutoNum type="arabicPeriod"/>
                </a:pPr>
                <a:r>
                  <a:rPr lang="en-US" b="1" dirty="0"/>
                  <a:t> </a:t>
                </a:r>
                <a:r>
                  <a:rPr lang="en-US" dirty="0"/>
                  <a:t>What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the solution to the system of equations </a:t>
                </a:r>
                <a:br>
                  <a:rPr lang="en-US" dirty="0"/>
                </a:br>
                <a:r>
                  <a:rPr lang="en-US" dirty="0"/>
                  <a:t> below?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–22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–1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5</a:t>
                </a:r>
                <a:endParaRPr lang="en-US" dirty="0"/>
              </a:p>
            </p:txBody>
          </p:sp>
        </mc:Choice>
        <mc:Fallback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27F71A08-15E8-27CD-8E45-9273CD95B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  <a:blipFill>
                <a:blip r:embed="rId4"/>
                <a:stretch>
                  <a:fillRect l="-1142" t="-1550" b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6">
            <a:hlinkClick r:id="rId5" action="ppaction://hlinksldjump"/>
            <a:extLst>
              <a:ext uri="{FF2B5EF4-FFF2-40B4-BE49-F238E27FC236}">
                <a16:creationId xmlns:a16="http://schemas.microsoft.com/office/drawing/2014/main" id="{B79D642C-3372-67B4-EC3F-400735FFFA0D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66D42AEF-BE37-7B0D-0A66-AF1FDA23B6F9}"/>
              </a:ext>
            </a:extLst>
          </p:cNvPr>
          <p:cNvSpPr/>
          <p:nvPr/>
        </p:nvSpPr>
        <p:spPr>
          <a:xfrm>
            <a:off x="1132000" y="3963156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938D2C78-F592-464E-BBB3-D3FD7D82913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50" y="4519547"/>
            <a:ext cx="466344" cy="365760"/>
          </a:xfrm>
          <a:prstGeom prst="rect">
            <a:avLst/>
          </a:prstGeom>
        </p:spPr>
      </p:pic>
      <p:pic>
        <p:nvPicPr>
          <p:cNvPr id="10" name="Small Red X">
            <a:extLst>
              <a:ext uri="{FF2B5EF4-FFF2-40B4-BE49-F238E27FC236}">
                <a16:creationId xmlns:a16="http://schemas.microsoft.com/office/drawing/2014/main" id="{5A14240E-BF89-726E-E27F-E35320F1733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50" y="5039120"/>
            <a:ext cx="466344" cy="365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9C71DEF6-53A9-DCBF-83FE-FCBD9C02DD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465138" indent="-46513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69913" indent="-569913">
                  <a:lnSpc>
                    <a:spcPct val="100000"/>
                  </a:lnSpc>
                  <a:spcAft>
                    <a:spcPts val="1000"/>
                  </a:spcAft>
                  <a:buAutoNum type="arabicPeriod"/>
                </a:pPr>
                <a:r>
                  <a:rPr lang="en-US" b="1" dirty="0"/>
                  <a:t> </a:t>
                </a:r>
                <a:r>
                  <a:rPr lang="en-US" dirty="0"/>
                  <a:t>What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the solution to the system of equations </a:t>
                </a:r>
                <a:br>
                  <a:rPr lang="en-US" dirty="0"/>
                </a:br>
                <a:r>
                  <a:rPr lang="en-US" dirty="0"/>
                  <a:t> below?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lnSpc>
                    <a:spcPct val="10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–22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–1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3</a:t>
                </a:r>
              </a:p>
              <a:p>
                <a:pPr marL="1085850" indent="-514350">
                  <a:buAutoNum type="alphaUcParenR"/>
                </a:pPr>
                <a:r>
                  <a:rPr lang="pt-BR" dirty="0"/>
                  <a:t> 5</a:t>
                </a:r>
                <a:endParaRPr lang="en-US" dirty="0"/>
              </a:p>
            </p:txBody>
          </p:sp>
        </mc:Choice>
        <mc:Fallback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9C71DEF6-53A9-DCBF-83FE-FCBD9C02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1107732"/>
                <a:ext cx="11109960" cy="4909036"/>
              </a:xfrm>
              <a:prstGeom prst="rect">
                <a:avLst/>
              </a:prstGeom>
              <a:blipFill>
                <a:blip r:embed="rId4"/>
                <a:stretch>
                  <a:fillRect l="-1142" t="-1550" b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sp>
        <p:nvSpPr>
          <p:cNvPr id="12" name="Content Placeholder 6">
            <a:hlinkClick r:id="rId2" action="ppaction://hlinksldjump"/>
            <a:extLst>
              <a:ext uri="{FF2B5EF4-FFF2-40B4-BE49-F238E27FC236}">
                <a16:creationId xmlns:a16="http://schemas.microsoft.com/office/drawing/2014/main" id="{265FA586-3EB1-B88D-CCD4-886E26260881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3F7B864-BA1C-985A-DF70-254F22E50D7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   </a:t>
            </a:r>
            <a:r>
              <a:rPr lang="en-US" dirty="0"/>
              <a:t>What is the surface area, in square centimeters, of a 7 centimeter cube?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7</a:t>
            </a:r>
          </a:p>
          <a:p>
            <a:pPr marL="1085850" indent="-514350">
              <a:buAutoNum type="alphaUcParenR" startAt="6"/>
            </a:pPr>
            <a:r>
              <a:rPr lang="pt-BR" dirty="0"/>
              <a:t>49</a:t>
            </a:r>
            <a:endParaRPr lang="pt-BR" sz="2800" dirty="0"/>
          </a:p>
          <a:p>
            <a:pPr marL="1085850" indent="-514350">
              <a:buAutoNum type="alphaUcParenR" startAt="6"/>
            </a:pPr>
            <a:r>
              <a:rPr lang="pt-BR" dirty="0"/>
              <a:t>196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sz="2800" dirty="0"/>
              <a:t>294</a:t>
            </a:r>
          </a:p>
          <a:p>
            <a:pPr marL="1085850" indent="-514350">
              <a:buAutoNum type="alphaUcParenR" startAt="10"/>
            </a:pPr>
            <a:r>
              <a:rPr lang="pt-BR" sz="2800" dirty="0"/>
              <a:t>343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8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FEAA530F-D5C1-5925-CE3F-4F5CCE48AA6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10" y="2354239"/>
            <a:ext cx="466344" cy="36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6F9F1-8106-D14D-606A-1AFA78E0381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   </a:t>
            </a:r>
            <a:r>
              <a:rPr lang="en-US" dirty="0"/>
              <a:t>What is the surface area, in square centimeters, of a 7 centimeter cube?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7</a:t>
            </a:r>
          </a:p>
          <a:p>
            <a:pPr marL="1085850" indent="-514350">
              <a:buAutoNum type="alphaUcParenR" startAt="6"/>
            </a:pPr>
            <a:r>
              <a:rPr lang="pt-BR" dirty="0"/>
              <a:t>49</a:t>
            </a:r>
            <a:endParaRPr lang="pt-BR" sz="2800" dirty="0"/>
          </a:p>
          <a:p>
            <a:pPr marL="1085850" indent="-514350">
              <a:buAutoNum type="alphaUcParenR" startAt="6"/>
            </a:pPr>
            <a:r>
              <a:rPr lang="pt-BR" dirty="0"/>
              <a:t>196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sz="2800" dirty="0"/>
              <a:t>294</a:t>
            </a:r>
          </a:p>
          <a:p>
            <a:pPr marL="1085850" indent="-514350">
              <a:buAutoNum type="alphaUcParenR" startAt="10"/>
            </a:pPr>
            <a:r>
              <a:rPr lang="pt-BR" sz="2800" dirty="0"/>
              <a:t>343</a:t>
            </a:r>
            <a:endParaRPr lang="en-US" sz="2800" dirty="0"/>
          </a:p>
        </p:txBody>
      </p:sp>
      <p:sp>
        <p:nvSpPr>
          <p:cNvPr id="10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BC1AD734-B6F6-896C-BD75-417F41DF73AE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D2AB3A5-D74E-2D55-C741-BDEB4EC7C232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6BA6557-93EA-0CEA-730D-38CB003A3D35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34796-86C2-35DA-7F7B-9BF1B33A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AD39C3E-153B-D67D-760A-BE0DBEC1093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CD73DA91-355D-E209-9D1A-696B0A446915}"/>
              </a:ext>
            </a:extLst>
          </p:cNvPr>
          <p:cNvSpPr/>
          <p:nvPr/>
        </p:nvSpPr>
        <p:spPr>
          <a:xfrm>
            <a:off x="1131570" y="3330918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3" name="Small Red X">
            <a:extLst>
              <a:ext uri="{FF2B5EF4-FFF2-40B4-BE49-F238E27FC236}">
                <a16:creationId xmlns:a16="http://schemas.microsoft.com/office/drawing/2014/main" id="{0C19469B-8A0F-1F6F-0FC0-7C9B4B23150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10" y="2354239"/>
            <a:ext cx="466344" cy="36576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C3841F-3154-C1DC-12BA-58866885A2EA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2.   </a:t>
            </a:r>
            <a:r>
              <a:rPr lang="en-US" dirty="0"/>
              <a:t>What is the surface area, in square centimeters, of a 7 centimeter cube?</a:t>
            </a:r>
          </a:p>
          <a:p>
            <a:pPr marL="1085850" indent="-514350">
              <a:buFont typeface="Wingdings" pitchFamily="2" charset="2"/>
              <a:buAutoNum type="alphaUcParenR" startAt="6"/>
            </a:pPr>
            <a:r>
              <a:rPr lang="pt-BR" dirty="0"/>
              <a:t>7</a:t>
            </a:r>
          </a:p>
          <a:p>
            <a:pPr marL="1085850" indent="-514350">
              <a:buAutoNum type="alphaUcParenR" startAt="6"/>
            </a:pPr>
            <a:r>
              <a:rPr lang="pt-BR" dirty="0"/>
              <a:t>49</a:t>
            </a:r>
            <a:endParaRPr lang="pt-BR" sz="2800" dirty="0"/>
          </a:p>
          <a:p>
            <a:pPr marL="1085850" indent="-514350">
              <a:buAutoNum type="alphaUcParenR" startAt="6"/>
            </a:pPr>
            <a:r>
              <a:rPr lang="pt-BR" dirty="0"/>
              <a:t>196</a:t>
            </a:r>
          </a:p>
          <a:p>
            <a:pPr marL="1085850" indent="-514350">
              <a:buFont typeface="Wingdings" pitchFamily="2" charset="2"/>
              <a:buAutoNum type="alphaUcParenR" startAt="10"/>
            </a:pPr>
            <a:r>
              <a:rPr lang="pt-BR" sz="2800" dirty="0"/>
              <a:t>294</a:t>
            </a:r>
          </a:p>
          <a:p>
            <a:pPr marL="1085850" indent="-514350">
              <a:buAutoNum type="alphaUcParenR" startAt="10"/>
            </a:pPr>
            <a:r>
              <a:rPr lang="pt-BR" sz="2800" dirty="0"/>
              <a:t>343</a:t>
            </a:r>
            <a:endParaRPr lang="en-US" sz="2800" dirty="0"/>
          </a:p>
        </p:txBody>
      </p:sp>
      <p:sp>
        <p:nvSpPr>
          <p:cNvPr id="13" name="Content Placeholder 6">
            <a:hlinkClick r:id="rId4" action="ppaction://hlinksldjump"/>
            <a:extLst>
              <a:ext uri="{FF2B5EF4-FFF2-40B4-BE49-F238E27FC236}">
                <a16:creationId xmlns:a16="http://schemas.microsoft.com/office/drawing/2014/main" id="{2D2E4EF6-356B-BB39-D901-D862F76C6357}"/>
              </a:ext>
            </a:extLst>
          </p:cNvPr>
          <p:cNvSpPr txBox="1">
            <a:spLocks/>
          </p:cNvSpPr>
          <p:nvPr/>
        </p:nvSpPr>
        <p:spPr>
          <a:xfrm>
            <a:off x="10210800" y="6048375"/>
            <a:ext cx="1714063" cy="2829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Answer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E64C5-6438-43DC-9C4A-D8C3447C8DD1}"/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20636</TotalTime>
  <Words>574</Words>
  <Application>Microsoft Macintosh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853</cp:revision>
  <dcterms:created xsi:type="dcterms:W3CDTF">2019-07-03T20:42:54Z</dcterms:created>
  <dcterms:modified xsi:type="dcterms:W3CDTF">2022-08-11T16:21:34Z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