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  <p:sldId id="953" r:id="rId12"/>
    <p:sldId id="954" r:id="rId13"/>
    <p:sldId id="955" r:id="rId14"/>
    <p:sldId id="9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CA5A"/>
    <a:srgbClr val="3EBD72"/>
    <a:srgbClr val="56CA2F"/>
    <a:srgbClr val="CDE7CF"/>
    <a:srgbClr val="EE2953"/>
    <a:srgbClr val="F7D1DA"/>
    <a:srgbClr val="9972B2"/>
    <a:srgbClr val="E8D2E6"/>
    <a:srgbClr val="2E7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">
              <a:srgbClr val="90CA5A"/>
            </a:gs>
            <a:gs pos="100000">
              <a:srgbClr val="CDE7CF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5D195-77E6-9D4E-BAD1-AAC9C4563A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39812" y="364863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3 | Science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Mark and Move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FCAA0C-AAF0-675A-A706-43A4A2DE61AE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22" name="Title 3">
              <a:extLst>
                <a:ext uri="{FF2B5EF4-FFF2-40B4-BE49-F238E27FC236}">
                  <a16:creationId xmlns:a16="http://schemas.microsoft.com/office/drawing/2014/main" id="{039CB124-1DFC-5A5D-3451-FE5A2A45D2CC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9A8EF7-9897-2C90-92FE-C2F4D7EB64BC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0AA39CF-47E0-B25F-04FF-A7117E20D07F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5D0D7A3-F837-6D0E-C09D-42AA86739D72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2F1D062-A660-A78A-834B-B0E4A64C99A0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69F89811-CDBD-EDE7-4172-166DA8FE4E68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04F4EF-2CC5-09F5-6758-9204D0FCB1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4B457-DE86-8660-945E-DCAE1471C0D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6 of 7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20D932B-B853-A184-C2C7-8F662A79017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5FDD935-9312-4207-C40A-9D7847227FDD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10A3E-40AA-4DDF-BF26-91DE953F75AC}"/>
              </a:ext>
            </a:extLst>
          </p:cNvPr>
          <p:cNvSpPr txBox="1"/>
          <p:nvPr/>
        </p:nvSpPr>
        <p:spPr>
          <a:xfrm>
            <a:off x="541020" y="2274838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r>
              <a:rPr lang="en-US" sz="2800" b="1" dirty="0"/>
              <a:t>  </a:t>
            </a:r>
          </a:p>
          <a:p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E3B7B-C926-B6F5-CF4C-D3CCFAC22963}"/>
              </a:ext>
            </a:extLst>
          </p:cNvPr>
          <p:cNvSpPr txBox="1"/>
          <p:nvPr/>
        </p:nvSpPr>
        <p:spPr>
          <a:xfrm>
            <a:off x="6096000" y="2273573"/>
            <a:ext cx="555498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20. </a:t>
            </a:r>
            <a:r>
              <a:rPr lang="en-US" sz="2800" dirty="0"/>
              <a:t>F </a:t>
            </a:r>
          </a:p>
          <a:p>
            <a:r>
              <a:rPr lang="en-US" sz="2800" b="1" dirty="0"/>
              <a:t>21. </a:t>
            </a:r>
            <a:r>
              <a:rPr lang="en-US" sz="2800" dirty="0"/>
              <a:t>B</a:t>
            </a:r>
          </a:p>
          <a:p>
            <a:r>
              <a:rPr lang="en-US" sz="2800" b="1" dirty="0"/>
              <a:t>22.   </a:t>
            </a:r>
          </a:p>
        </p:txBody>
      </p:sp>
    </p:spTree>
    <p:extLst>
      <p:ext uri="{BB962C8B-B14F-4D97-AF65-F5344CB8AC3E}">
        <p14:creationId xmlns:p14="http://schemas.microsoft.com/office/powerpoint/2010/main" val="18781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69F89811-CDBD-EDE7-4172-166DA8FE4E68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04F4EF-2CC5-09F5-6758-9204D0FCB1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4B457-DE86-8660-945E-DCAE1471C0D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7 of 7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5933C4-4C8E-4466-CAF0-BACB80767047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5191D-D59C-7CA1-3D99-D650F5B0A28F}"/>
              </a:ext>
            </a:extLst>
          </p:cNvPr>
          <p:cNvSpPr txBox="1"/>
          <p:nvPr/>
        </p:nvSpPr>
        <p:spPr>
          <a:xfrm>
            <a:off x="541020" y="2274838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/>
              <a:t>  </a:t>
            </a:r>
            <a:r>
              <a:rPr lang="en-US" sz="2800"/>
              <a:t>C</a:t>
            </a:r>
            <a:endParaRPr lang="en-US" sz="2800" dirty="0"/>
          </a:p>
          <a:p>
            <a:r>
              <a:rPr lang="en-US" sz="2800" b="1" dirty="0"/>
              <a:t>  </a:t>
            </a:r>
          </a:p>
          <a:p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C96FD-2F3E-03DC-D86C-D9B106C94419}"/>
              </a:ext>
            </a:extLst>
          </p:cNvPr>
          <p:cNvSpPr txBox="1"/>
          <p:nvPr/>
        </p:nvSpPr>
        <p:spPr>
          <a:xfrm>
            <a:off x="6096000" y="2273573"/>
            <a:ext cx="555498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20. </a:t>
            </a:r>
            <a:r>
              <a:rPr lang="en-US" sz="2800" dirty="0"/>
              <a:t>F </a:t>
            </a:r>
          </a:p>
          <a:p>
            <a:r>
              <a:rPr lang="en-US" sz="2800" b="1" dirty="0"/>
              <a:t>21. </a:t>
            </a:r>
            <a:r>
              <a:rPr lang="en-US" sz="2800"/>
              <a:t>B</a:t>
            </a:r>
            <a:endParaRPr lang="en-US" sz="2800" dirty="0"/>
          </a:p>
          <a:p>
            <a:r>
              <a:rPr lang="en-US" sz="2800" b="1" dirty="0"/>
              <a:t>22. </a:t>
            </a:r>
            <a:r>
              <a:rPr lang="en-US" sz="2800" dirty="0"/>
              <a:t>F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9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BE77A-C94D-DE48-9BFC-6AD90C80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F39150A-991A-D2CD-9BCE-1ABA5F2DEAD2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0CA5A"/>
                </a:solidFill>
              </a:rPr>
              <a:t>Learning Targets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D9FF8A-A107-B8A7-7102-231BB86B3AE0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64C8AB-59F8-952D-71EE-0105270296A1}"/>
              </a:ext>
            </a:extLst>
          </p:cNvPr>
          <p:cNvSpPr txBox="1">
            <a:spLocks/>
          </p:cNvSpPr>
          <p:nvPr/>
        </p:nvSpPr>
        <p:spPr>
          <a:xfrm>
            <a:off x="819787" y="2461029"/>
            <a:ext cx="10559002" cy="190909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Recognize when a question is taking too long to answer.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the Mark and Move strategy.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Use Mark and Move to increase pace during a practice test.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F0A000C-BFC4-520C-2745-640F77E71AEA}"/>
              </a:ext>
            </a:extLst>
          </p:cNvPr>
          <p:cNvSpPr txBox="1">
            <a:spLocks/>
          </p:cNvSpPr>
          <p:nvPr/>
        </p:nvSpPr>
        <p:spPr>
          <a:xfrm>
            <a:off x="822959" y="1654493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0CA5A"/>
                </a:solidFill>
              </a:rPr>
              <a:t>Mark and Move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3B7730-4D55-9B6D-FFDF-E2F65E5B5836}"/>
              </a:ext>
            </a:extLst>
          </p:cNvPr>
          <p:cNvCxnSpPr>
            <a:cxnSpLocks/>
          </p:cNvCxnSpPr>
          <p:nvPr/>
        </p:nvCxnSpPr>
        <p:spPr>
          <a:xfrm>
            <a:off x="899160" y="2193602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E0FDD-7FE0-6582-181C-468076B30B58}"/>
              </a:ext>
            </a:extLst>
          </p:cNvPr>
          <p:cNvSpPr txBox="1">
            <a:spLocks/>
          </p:cNvSpPr>
          <p:nvPr/>
        </p:nvSpPr>
        <p:spPr>
          <a:xfrm>
            <a:off x="819787" y="2456737"/>
            <a:ext cx="10559002" cy="33668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When you Mark and Move, you star the question, mark your best guess, and move on to the next question. Never skip or leave a question blank. You should Mark </a:t>
            </a:r>
            <a:r>
              <a:rPr lang="en-US" sz="2800">
                <a:solidFill>
                  <a:srgbClr val="211D1E"/>
                </a:solidFill>
                <a:latin typeface="Roboto" panose="02000000000000000000" pitchFamily="2" charset="0"/>
              </a:rPr>
              <a:t>and Move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if the question seems too difficult after reading through it once.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when you’ve spent too long on the question.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… when you’ve spent too long on a passage.</a:t>
            </a:r>
          </a:p>
        </p:txBody>
      </p: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277CD-EE93-9083-F98D-855DFC6AF529}"/>
              </a:ext>
            </a:extLst>
          </p:cNvPr>
          <p:cNvSpPr txBox="1">
            <a:spLocks/>
          </p:cNvSpPr>
          <p:nvPr/>
        </p:nvSpPr>
        <p:spPr>
          <a:xfrm>
            <a:off x="822959" y="1654493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0CA5A"/>
                </a:solidFill>
              </a:rPr>
              <a:t>Instructions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AC9878-A91B-8653-C33D-6BBA585453A0}"/>
              </a:ext>
            </a:extLst>
          </p:cNvPr>
          <p:cNvCxnSpPr>
            <a:cxnSpLocks/>
          </p:cNvCxnSpPr>
          <p:nvPr/>
        </p:nvCxnSpPr>
        <p:spPr>
          <a:xfrm>
            <a:off x="899160" y="2193602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8E83BEF-B012-3DAD-2DEE-A64511197176}"/>
              </a:ext>
            </a:extLst>
          </p:cNvPr>
          <p:cNvSpPr txBox="1">
            <a:spLocks/>
          </p:cNvSpPr>
          <p:nvPr/>
        </p:nvSpPr>
        <p:spPr>
          <a:xfrm>
            <a:off x="819787" y="2456737"/>
            <a:ext cx="10559002" cy="336682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The following exercise will help you identify questions you should mark and move on. Take 2 minutes to read the passage. Then take 2 minutes to identify the three questions that are the most difficult for you. Star them, make your best guess, and move on. For the purposes of this exercise, </a:t>
            </a:r>
            <a:r>
              <a:rPr lang="en-US" sz="2800" u="sng" dirty="0">
                <a:solidFill>
                  <a:srgbClr val="211D1E"/>
                </a:solidFill>
                <a:latin typeface="Roboto" panose="02000000000000000000" pitchFamily="2" charset="0"/>
              </a:rPr>
              <a:t>don’t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attempt to answer any of the other questions.</a:t>
            </a:r>
          </a:p>
        </p:txBody>
      </p:sp>
    </p:spTree>
    <p:extLst>
      <p:ext uri="{BB962C8B-B14F-4D97-AF65-F5344CB8AC3E}">
        <p14:creationId xmlns:p14="http://schemas.microsoft.com/office/powerpoint/2010/main" val="40999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69F89811-CDBD-EDE7-4172-166DA8FE4E68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04F4EF-2CC5-09F5-6758-9204D0FCB1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4B457-DE86-8660-945E-DCAE1471C0D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1 of 7</a:t>
              </a:r>
            </a:p>
          </p:txBody>
        </p:sp>
      </p:grp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A76EC9A-E6B9-AA4A-7D9B-C174AF2D81C9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929BF6F-D7C6-E4B5-7984-D2554A4F96CD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CC734-534C-FFF5-1532-832E1ABFE35B}"/>
              </a:ext>
            </a:extLst>
          </p:cNvPr>
          <p:cNvSpPr txBox="1"/>
          <p:nvPr/>
        </p:nvSpPr>
        <p:spPr>
          <a:xfrm>
            <a:off x="541020" y="2274838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</a:t>
            </a:r>
          </a:p>
          <a:p>
            <a:r>
              <a:rPr lang="en-US" sz="2800" b="1" dirty="0"/>
              <a:t>  </a:t>
            </a:r>
          </a:p>
          <a:p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4A802-72BB-9623-829D-BE74DAED8312}"/>
              </a:ext>
            </a:extLst>
          </p:cNvPr>
          <p:cNvSpPr txBox="1"/>
          <p:nvPr/>
        </p:nvSpPr>
        <p:spPr>
          <a:xfrm>
            <a:off x="6096000" y="2273573"/>
            <a:ext cx="555498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20. </a:t>
            </a:r>
          </a:p>
          <a:p>
            <a:r>
              <a:rPr lang="en-US" sz="2800" b="1" dirty="0"/>
              <a:t>21.</a:t>
            </a:r>
          </a:p>
          <a:p>
            <a:r>
              <a:rPr lang="en-US" sz="2800" b="1" dirty="0"/>
              <a:t>22.   </a:t>
            </a:r>
          </a:p>
        </p:txBody>
      </p:sp>
    </p:spTree>
    <p:extLst>
      <p:ext uri="{BB962C8B-B14F-4D97-AF65-F5344CB8AC3E}">
        <p14:creationId xmlns:p14="http://schemas.microsoft.com/office/powerpoint/2010/main" val="5066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69F89811-CDBD-EDE7-4172-166DA8FE4E68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04F4EF-2CC5-09F5-6758-9204D0FCB1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4B457-DE86-8660-945E-DCAE1471C0D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2 of 7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D6D108B-E02E-8DCD-3AFB-20966A8C892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978D901-7162-0574-B4C9-C08D5BD5A31C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C293A-F527-A440-1DAD-9F891CD699BD}"/>
              </a:ext>
            </a:extLst>
          </p:cNvPr>
          <p:cNvSpPr txBox="1"/>
          <p:nvPr/>
        </p:nvSpPr>
        <p:spPr>
          <a:xfrm>
            <a:off x="541020" y="2274838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</a:t>
            </a:r>
          </a:p>
          <a:p>
            <a:r>
              <a:rPr lang="en-US" sz="2800" b="1" dirty="0"/>
              <a:t>  </a:t>
            </a:r>
          </a:p>
          <a:p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F6F8BD-CCD6-A806-29F0-7974287E52D7}"/>
              </a:ext>
            </a:extLst>
          </p:cNvPr>
          <p:cNvSpPr txBox="1"/>
          <p:nvPr/>
        </p:nvSpPr>
        <p:spPr>
          <a:xfrm>
            <a:off x="6096000" y="2273573"/>
            <a:ext cx="555498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20. </a:t>
            </a:r>
          </a:p>
          <a:p>
            <a:r>
              <a:rPr lang="en-US" sz="2800" b="1" dirty="0"/>
              <a:t>21.</a:t>
            </a:r>
          </a:p>
          <a:p>
            <a:r>
              <a:rPr lang="en-US" sz="2800" b="1" dirty="0"/>
              <a:t>22.   </a:t>
            </a:r>
          </a:p>
        </p:txBody>
      </p:sp>
    </p:spTree>
    <p:extLst>
      <p:ext uri="{BB962C8B-B14F-4D97-AF65-F5344CB8AC3E}">
        <p14:creationId xmlns:p14="http://schemas.microsoft.com/office/powerpoint/2010/main" val="33287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69F89811-CDBD-EDE7-4172-166DA8FE4E68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04F4EF-2CC5-09F5-6758-9204D0FCB1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4B457-DE86-8660-945E-DCAE1471C0D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3 of 7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AA3D185-CBD2-7F7A-39EF-33C0503D98C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9F45EF8-B69D-960D-ABE1-9AC203C29327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90EE5-31B4-2F14-514E-8A4D8BD735F8}"/>
              </a:ext>
            </a:extLst>
          </p:cNvPr>
          <p:cNvSpPr txBox="1"/>
          <p:nvPr/>
        </p:nvSpPr>
        <p:spPr>
          <a:xfrm>
            <a:off x="541020" y="2274838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</a:t>
            </a:r>
          </a:p>
          <a:p>
            <a:r>
              <a:rPr lang="en-US" sz="2800" b="1" dirty="0"/>
              <a:t>  </a:t>
            </a:r>
          </a:p>
          <a:p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17940-2086-B871-CD4A-867A8F2E9867}"/>
              </a:ext>
            </a:extLst>
          </p:cNvPr>
          <p:cNvSpPr txBox="1"/>
          <p:nvPr/>
        </p:nvSpPr>
        <p:spPr>
          <a:xfrm>
            <a:off x="6096000" y="2273573"/>
            <a:ext cx="555498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20. </a:t>
            </a:r>
          </a:p>
          <a:p>
            <a:r>
              <a:rPr lang="en-US" sz="2800" b="1" dirty="0"/>
              <a:t>21.</a:t>
            </a:r>
          </a:p>
          <a:p>
            <a:r>
              <a:rPr lang="en-US" sz="2800" b="1" dirty="0"/>
              <a:t>22.   </a:t>
            </a:r>
          </a:p>
        </p:txBody>
      </p:sp>
    </p:spTree>
    <p:extLst>
      <p:ext uri="{BB962C8B-B14F-4D97-AF65-F5344CB8AC3E}">
        <p14:creationId xmlns:p14="http://schemas.microsoft.com/office/powerpoint/2010/main" val="42211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69F89811-CDBD-EDE7-4172-166DA8FE4E68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04F4EF-2CC5-09F5-6758-9204D0FCB1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4B457-DE86-8660-945E-DCAE1471C0D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4 of 7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56C497A-E76A-340B-B051-AA54F8B5FED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85179A-26A8-626D-C8F4-6444BA8B6BBA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26ED7-7A0F-6060-182B-A970E7518F7F}"/>
              </a:ext>
            </a:extLst>
          </p:cNvPr>
          <p:cNvSpPr txBox="1"/>
          <p:nvPr/>
        </p:nvSpPr>
        <p:spPr>
          <a:xfrm>
            <a:off x="541020" y="2274838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r>
              <a:rPr lang="en-US" sz="2800" b="1" dirty="0"/>
              <a:t>  </a:t>
            </a:r>
          </a:p>
          <a:p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BA32B-A306-822B-53A2-4DF8000F5B75}"/>
              </a:ext>
            </a:extLst>
          </p:cNvPr>
          <p:cNvSpPr txBox="1"/>
          <p:nvPr/>
        </p:nvSpPr>
        <p:spPr>
          <a:xfrm>
            <a:off x="6096000" y="2273573"/>
            <a:ext cx="555498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20. </a:t>
            </a:r>
          </a:p>
          <a:p>
            <a:r>
              <a:rPr lang="en-US" sz="2800" b="1" dirty="0"/>
              <a:t>21.</a:t>
            </a:r>
          </a:p>
          <a:p>
            <a:r>
              <a:rPr lang="en-US" sz="2800" b="1" dirty="0"/>
              <a:t>22.   </a:t>
            </a:r>
          </a:p>
        </p:txBody>
      </p:sp>
    </p:spTree>
    <p:extLst>
      <p:ext uri="{BB962C8B-B14F-4D97-AF65-F5344CB8AC3E}">
        <p14:creationId xmlns:p14="http://schemas.microsoft.com/office/powerpoint/2010/main" val="18374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Mark and Move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69F89811-CDBD-EDE7-4172-166DA8FE4E68}"/>
              </a:ext>
            </a:extLst>
          </p:cNvPr>
          <p:cNvGrpSpPr/>
          <p:nvPr/>
        </p:nvGrpSpPr>
        <p:grpSpPr>
          <a:xfrm>
            <a:off x="11441107" y="6562391"/>
            <a:ext cx="632386" cy="161583"/>
            <a:chOff x="11452537" y="6557850"/>
            <a:chExt cx="632386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04F4EF-2CC5-09F5-6758-9204D0FCB16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34B457-DE86-8660-945E-DCAE1471C0D9}"/>
                </a:ext>
              </a:extLst>
            </p:cNvPr>
            <p:cNvSpPr txBox="1"/>
            <p:nvPr/>
          </p:nvSpPr>
          <p:spPr>
            <a:xfrm>
              <a:off x="11452537" y="6557850"/>
              <a:ext cx="632386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pPr algn="ctr"/>
              <a:r>
                <a:rPr lang="en-US" sz="1050" dirty="0"/>
                <a:t>5 of 7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68A14B0-53DF-DBFC-35EB-6FC509505984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99AEC52-525D-30BF-2965-12EB907FAA0D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Answer Key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B251E-0E71-AD0F-8CED-2D07CE04C997}"/>
              </a:ext>
            </a:extLst>
          </p:cNvPr>
          <p:cNvSpPr txBox="1"/>
          <p:nvPr/>
        </p:nvSpPr>
        <p:spPr>
          <a:xfrm>
            <a:off x="541020" y="2274838"/>
            <a:ext cx="5554980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en-US" sz="2800" b="1" dirty="0"/>
              <a:t> </a:t>
            </a:r>
            <a:r>
              <a:rPr lang="en-US" sz="2800" dirty="0"/>
              <a:t>B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 </a:t>
            </a:r>
            <a:r>
              <a:rPr lang="en-US" sz="2800" dirty="0"/>
              <a:t>F</a:t>
            </a:r>
          </a:p>
          <a:p>
            <a:pPr marL="342900" indent="-342900">
              <a:buFont typeface="+mj-lt"/>
              <a:buAutoNum type="arabicPeriod" startAt="17"/>
            </a:pPr>
            <a:r>
              <a:rPr lang="en-US" sz="2800" b="1" dirty="0"/>
              <a:t>  </a:t>
            </a:r>
            <a:r>
              <a:rPr lang="en-US" sz="2800" dirty="0"/>
              <a:t>C</a:t>
            </a:r>
          </a:p>
          <a:p>
            <a:r>
              <a:rPr lang="en-US" sz="2800" b="1" dirty="0"/>
              <a:t>  </a:t>
            </a:r>
          </a:p>
          <a:p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F1E46-B43C-B6FE-8928-C5697ECF1284}"/>
              </a:ext>
            </a:extLst>
          </p:cNvPr>
          <p:cNvSpPr txBox="1"/>
          <p:nvPr/>
        </p:nvSpPr>
        <p:spPr>
          <a:xfrm>
            <a:off x="6096000" y="2273573"/>
            <a:ext cx="5554980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/>
              <a:t>20. </a:t>
            </a:r>
            <a:r>
              <a:rPr lang="en-US" sz="2800" dirty="0"/>
              <a:t>F </a:t>
            </a:r>
          </a:p>
          <a:p>
            <a:r>
              <a:rPr lang="en-US" sz="2800" b="1" dirty="0"/>
              <a:t>21.</a:t>
            </a:r>
          </a:p>
          <a:p>
            <a:r>
              <a:rPr lang="en-US" sz="2800" b="1" dirty="0"/>
              <a:t>22.   </a:t>
            </a:r>
          </a:p>
        </p:txBody>
      </p:sp>
    </p:spTree>
    <p:extLst>
      <p:ext uri="{BB962C8B-B14F-4D97-AF65-F5344CB8AC3E}">
        <p14:creationId xmlns:p14="http://schemas.microsoft.com/office/powerpoint/2010/main" val="1058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C00D5F-A218-4B12-8C5A-69F893920E98}"/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20708</TotalTime>
  <Words>449</Words>
  <Application>Microsoft Office PowerPoint</Application>
  <PresentationFormat>Widescreen</PresentationFormat>
  <Paragraphs>122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859</cp:revision>
  <dcterms:created xsi:type="dcterms:W3CDTF">2019-07-03T20:42:54Z</dcterms:created>
  <dcterms:modified xsi:type="dcterms:W3CDTF">2022-09-22T15:08:12Z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