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2"/>
  </p:handoutMasterIdLst>
  <p:sldIdLst>
    <p:sldId id="364" r:id="rId5"/>
    <p:sldId id="772" r:id="rId6"/>
    <p:sldId id="948" r:id="rId7"/>
    <p:sldId id="949" r:id="rId8"/>
    <p:sldId id="950" r:id="rId9"/>
    <p:sldId id="951" r:id="rId10"/>
    <p:sldId id="95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7FBF"/>
    <a:srgbClr val="FFFFFF"/>
    <a:srgbClr val="0060B0"/>
    <a:srgbClr val="006BC4"/>
    <a:srgbClr val="0065B8"/>
    <a:srgbClr val="89CFF1"/>
    <a:srgbClr val="0059A2"/>
    <a:srgbClr val="5EA2D1"/>
    <a:srgbClr val="6AB6E5"/>
    <a:srgbClr val="D3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1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">
              <a:srgbClr val="0059A2"/>
            </a:gs>
            <a:gs pos="79000">
              <a:srgbClr val="89CFF1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3C6D4-C230-A648-9457-171B1D35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7" y="330942"/>
            <a:ext cx="6153325" cy="6858000"/>
          </a:xfrm>
          <a:prstGeom prst="rect">
            <a:avLst/>
          </a:prstGeom>
          <a:noFill/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2 | Reading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Answer Awareness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F5FF55-05C8-ECE7-88E5-8F74F34B2EA2}"/>
              </a:ext>
            </a:extLst>
          </p:cNvPr>
          <p:cNvGrpSpPr/>
          <p:nvPr/>
        </p:nvGrpSpPr>
        <p:grpSpPr>
          <a:xfrm>
            <a:off x="9591677" y="507060"/>
            <a:ext cx="2252662" cy="402578"/>
            <a:chOff x="9591677" y="507060"/>
            <a:chExt cx="2252662" cy="402578"/>
          </a:xfrm>
        </p:grpSpPr>
        <p:sp>
          <p:nvSpPr>
            <p:cNvPr id="12" name="Title 3">
              <a:extLst>
                <a:ext uri="{FF2B5EF4-FFF2-40B4-BE49-F238E27FC236}">
                  <a16:creationId xmlns:a16="http://schemas.microsoft.com/office/drawing/2014/main" id="{3393B4B6-C53B-3A85-DCE8-0E358EB6C988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507060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Time Mastery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DB456CC-A173-CBB2-CA2C-0881CF588CDF}"/>
                </a:ext>
              </a:extLst>
            </p:cNvPr>
            <p:cNvGrpSpPr/>
            <p:nvPr/>
          </p:nvGrpSpPr>
          <p:grpSpPr>
            <a:xfrm>
              <a:off x="9591677" y="545978"/>
              <a:ext cx="222690" cy="228545"/>
              <a:chOff x="9591677" y="545978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0241C26-C909-BAE1-1AF7-FA421005E7FA}"/>
                  </a:ext>
                </a:extLst>
              </p:cNvPr>
              <p:cNvSpPr/>
              <p:nvPr/>
            </p:nvSpPr>
            <p:spPr>
              <a:xfrm>
                <a:off x="9669359" y="545978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36299470-606A-C3D3-FC55-28DBF403BFD4}"/>
                  </a:ext>
                </a:extLst>
              </p:cNvPr>
              <p:cNvSpPr/>
              <p:nvPr/>
            </p:nvSpPr>
            <p:spPr>
              <a:xfrm>
                <a:off x="9630856" y="635595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B4611E70-C29A-6A09-55A9-25008A49C52B}"/>
                  </a:ext>
                </a:extLst>
              </p:cNvPr>
              <p:cNvSpPr/>
              <p:nvPr/>
            </p:nvSpPr>
            <p:spPr>
              <a:xfrm>
                <a:off x="9591677" y="714178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590DA7-BC67-7B43-9939-BDA5A30BD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Answer Awareness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E054ED7-65DA-6AAB-A3D2-919BD1BCC50B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2E7FBF"/>
                </a:solidFill>
              </a:rPr>
              <a:t>Learning Targets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FC185E-D722-5DC3-10F9-6B4B28536645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FC64DDB-F28C-AC8D-545C-B2E8BB09CD47}"/>
              </a:ext>
            </a:extLst>
          </p:cNvPr>
          <p:cNvSpPr txBox="1">
            <a:spLocks/>
          </p:cNvSpPr>
          <p:nvPr/>
        </p:nvSpPr>
        <p:spPr>
          <a:xfrm>
            <a:off x="819787" y="2461029"/>
            <a:ext cx="10559002" cy="209909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Use the structure of the answer choices to avoid unnecessary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precision or consideration.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Identify clues in the answer choices to save time and increase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focus.</a:t>
            </a:r>
          </a:p>
        </p:txBody>
      </p:sp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Answer Awareness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2B4DA24-9318-DC29-32C7-D07B26A97732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353430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6.	</a:t>
            </a:r>
            <a:r>
              <a:rPr lang="en-US" dirty="0"/>
              <a:t>It can be most reasonably inferred from the passage that regarding </a:t>
            </a:r>
            <a:r>
              <a:rPr lang="en-US" dirty="0" err="1"/>
              <a:t>Ixtlán</a:t>
            </a:r>
            <a:r>
              <a:rPr lang="en-US" dirty="0"/>
              <a:t>, the author feels: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dirty="0"/>
              <a:t> skeptical of the enterprise’s aims.</a:t>
            </a:r>
          </a:p>
          <a:p>
            <a:pPr marL="1085850" indent="-514350">
              <a:buAutoNum type="alphaUcParenR" startAt="6"/>
            </a:pPr>
            <a:r>
              <a:rPr lang="en-US" dirty="0"/>
              <a:t> disheartened by the enterprise’s partial reliance on government </a:t>
            </a:r>
            <a:br>
              <a:rPr lang="en-US" dirty="0"/>
            </a:br>
            <a:r>
              <a:rPr lang="en-US" dirty="0"/>
              <a:t> aid.</a:t>
            </a:r>
          </a:p>
          <a:p>
            <a:pPr marL="1085850" indent="-514350">
              <a:buAutoNum type="alphaUcParenR" startAt="6"/>
            </a:pPr>
            <a:r>
              <a:rPr lang="en-US" dirty="0"/>
              <a:t> supportive of the enterprise’s goals.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dirty="0"/>
              <a:t> confident that the enterprise could be replicated in other areas.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1EDA519A-8A3E-5B88-D190-AC8C12CE51A5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AB7FCF-7E2A-C8C4-1BCE-EF7145DD52BC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0F53E8-DBA3-9EFA-4048-0BE94E08D166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6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3D6BC818-4EF2-8CDD-EE08-D1B51E200F37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Answer Awareness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1EDA519A-8A3E-5B88-D190-AC8C12CE51A5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AB7FCF-7E2A-C8C4-1BCE-EF7145DD52BC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0F53E8-DBA3-9EFA-4048-0BE94E08D166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5</a:t>
              </a:r>
            </a:p>
          </p:txBody>
        </p:sp>
      </p:grpSp>
      <p:sp>
        <p:nvSpPr>
          <p:cNvPr id="7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C71F5F02-77D9-2AC5-3A1F-3CF661B8BD3B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  <p:pic>
        <p:nvPicPr>
          <p:cNvPr id="8" name="Small Red X">
            <a:extLst>
              <a:ext uri="{FF2B5EF4-FFF2-40B4-BE49-F238E27FC236}">
                <a16:creationId xmlns:a16="http://schemas.microsoft.com/office/drawing/2014/main" id="{33451750-705D-28F5-23DF-79A568AEB83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48" y="2109366"/>
            <a:ext cx="466344" cy="36576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7A8C59-4E12-2FFB-41BE-564EE824E074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353430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6.	</a:t>
            </a:r>
            <a:r>
              <a:rPr lang="en-US" dirty="0"/>
              <a:t>It can be most reasonably inferred from the passage that regarding </a:t>
            </a:r>
            <a:r>
              <a:rPr lang="en-US" dirty="0" err="1"/>
              <a:t>Ixtlán</a:t>
            </a:r>
            <a:r>
              <a:rPr lang="en-US" dirty="0"/>
              <a:t>, the author feels: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dirty="0"/>
              <a:t> skeptical of the enterprise’s aims.</a:t>
            </a:r>
          </a:p>
          <a:p>
            <a:pPr marL="1085850" indent="-514350">
              <a:buAutoNum type="alphaUcParenR" startAt="6"/>
            </a:pPr>
            <a:r>
              <a:rPr lang="en-US" dirty="0"/>
              <a:t> disheartened by the enterprise’s partial reliance on government </a:t>
            </a:r>
            <a:br>
              <a:rPr lang="en-US" dirty="0"/>
            </a:br>
            <a:r>
              <a:rPr lang="en-US" dirty="0"/>
              <a:t> aid.</a:t>
            </a:r>
          </a:p>
          <a:p>
            <a:pPr marL="1085850" indent="-514350">
              <a:buAutoNum type="alphaUcParenR" startAt="6"/>
            </a:pPr>
            <a:r>
              <a:rPr lang="en-US" dirty="0"/>
              <a:t> supportive of the enterprise’s goals.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dirty="0"/>
              <a:t> confident that the enterprise could be replicated in other areas.</a:t>
            </a:r>
          </a:p>
        </p:txBody>
      </p:sp>
    </p:spTree>
    <p:extLst>
      <p:ext uri="{BB962C8B-B14F-4D97-AF65-F5344CB8AC3E}">
        <p14:creationId xmlns:p14="http://schemas.microsoft.com/office/powerpoint/2010/main" val="13088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Answer Awareness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1EDA519A-8A3E-5B88-D190-AC8C12CE51A5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AB7FCF-7E2A-C8C4-1BCE-EF7145DD52BC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0F53E8-DBA3-9EFA-4048-0BE94E08D166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5</a:t>
              </a:r>
            </a:p>
          </p:txBody>
        </p:sp>
      </p:grpSp>
      <p:sp>
        <p:nvSpPr>
          <p:cNvPr id="2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596A689C-F3D4-E3E7-C8FC-67247DC2B18B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  <p:pic>
        <p:nvPicPr>
          <p:cNvPr id="6" name="Small Red X">
            <a:extLst>
              <a:ext uri="{FF2B5EF4-FFF2-40B4-BE49-F238E27FC236}">
                <a16:creationId xmlns:a16="http://schemas.microsoft.com/office/drawing/2014/main" id="{CE5C8691-1401-7177-ED39-BCAA9BB4DCA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48" y="2603503"/>
            <a:ext cx="466344" cy="365760"/>
          </a:xfrm>
          <a:prstGeom prst="rect">
            <a:avLst/>
          </a:prstGeom>
        </p:spPr>
      </p:pic>
      <p:pic>
        <p:nvPicPr>
          <p:cNvPr id="7" name="Small Red X">
            <a:extLst>
              <a:ext uri="{FF2B5EF4-FFF2-40B4-BE49-F238E27FC236}">
                <a16:creationId xmlns:a16="http://schemas.microsoft.com/office/drawing/2014/main" id="{0303F947-1830-8B43-2629-7BBF7C3068F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48" y="2109366"/>
            <a:ext cx="466344" cy="3657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7EF3A27-1CDD-1787-B139-6DAA4B0C7C8F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353430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6.	</a:t>
            </a:r>
            <a:r>
              <a:rPr lang="en-US" dirty="0"/>
              <a:t>It can be most reasonably inferred from the passage that regarding </a:t>
            </a:r>
            <a:r>
              <a:rPr lang="en-US" dirty="0" err="1"/>
              <a:t>Ixtlán</a:t>
            </a:r>
            <a:r>
              <a:rPr lang="en-US" dirty="0"/>
              <a:t>, the author feels: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dirty="0"/>
              <a:t> skeptical of the enterprise’s aims.</a:t>
            </a:r>
          </a:p>
          <a:p>
            <a:pPr marL="1085850" indent="-514350">
              <a:buAutoNum type="alphaUcParenR" startAt="6"/>
            </a:pPr>
            <a:r>
              <a:rPr lang="en-US" dirty="0"/>
              <a:t> disheartened by the enterprise’s partial reliance on government </a:t>
            </a:r>
            <a:br>
              <a:rPr lang="en-US" dirty="0"/>
            </a:br>
            <a:r>
              <a:rPr lang="en-US" dirty="0"/>
              <a:t> aid.</a:t>
            </a:r>
          </a:p>
          <a:p>
            <a:pPr marL="1085850" indent="-514350">
              <a:buAutoNum type="alphaUcParenR" startAt="6"/>
            </a:pPr>
            <a:r>
              <a:rPr lang="en-US" dirty="0"/>
              <a:t> supportive of the enterprise’s goals.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dirty="0"/>
              <a:t> confident that the enterprise could be replicated in other areas.</a:t>
            </a:r>
          </a:p>
        </p:txBody>
      </p:sp>
    </p:spTree>
    <p:extLst>
      <p:ext uri="{BB962C8B-B14F-4D97-AF65-F5344CB8AC3E}">
        <p14:creationId xmlns:p14="http://schemas.microsoft.com/office/powerpoint/2010/main" val="26383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Answer Awareness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1EDA519A-8A3E-5B88-D190-AC8C12CE51A5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AB7FCF-7E2A-C8C4-1BCE-EF7145DD52BC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0F53E8-DBA3-9EFA-4048-0BE94E08D166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5</a:t>
              </a:r>
            </a:p>
          </p:txBody>
        </p:sp>
      </p:grpSp>
      <p:sp>
        <p:nvSpPr>
          <p:cNvPr id="2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8CF7D584-22DD-B7F6-CA47-0E0AD0E5A17D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  <p:pic>
        <p:nvPicPr>
          <p:cNvPr id="6" name="Small Red X">
            <a:extLst>
              <a:ext uri="{FF2B5EF4-FFF2-40B4-BE49-F238E27FC236}">
                <a16:creationId xmlns:a16="http://schemas.microsoft.com/office/drawing/2014/main" id="{05F89369-451C-4E86-ABC4-2F3448ACC54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48" y="4001351"/>
            <a:ext cx="466344" cy="365760"/>
          </a:xfrm>
          <a:prstGeom prst="rect">
            <a:avLst/>
          </a:prstGeom>
        </p:spPr>
      </p:pic>
      <p:pic>
        <p:nvPicPr>
          <p:cNvPr id="7" name="Small Red X">
            <a:extLst>
              <a:ext uri="{FF2B5EF4-FFF2-40B4-BE49-F238E27FC236}">
                <a16:creationId xmlns:a16="http://schemas.microsoft.com/office/drawing/2014/main" id="{D2D205CF-7FED-E9F1-3F7E-3B4E8B2F04C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48" y="2603503"/>
            <a:ext cx="466344" cy="365760"/>
          </a:xfrm>
          <a:prstGeom prst="rect">
            <a:avLst/>
          </a:prstGeom>
        </p:spPr>
      </p:pic>
      <p:pic>
        <p:nvPicPr>
          <p:cNvPr id="8" name="Small Red X">
            <a:extLst>
              <a:ext uri="{FF2B5EF4-FFF2-40B4-BE49-F238E27FC236}">
                <a16:creationId xmlns:a16="http://schemas.microsoft.com/office/drawing/2014/main" id="{332C108A-FFA8-91B4-1F48-F00C790C14E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48" y="2109366"/>
            <a:ext cx="466344" cy="36576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554811-B52B-8806-B68B-393D679DBA27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353430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6.	</a:t>
            </a:r>
            <a:r>
              <a:rPr lang="en-US" dirty="0"/>
              <a:t>It can be most reasonably inferred from the passage that regarding </a:t>
            </a:r>
            <a:r>
              <a:rPr lang="en-US" dirty="0" err="1"/>
              <a:t>Ixtlán</a:t>
            </a:r>
            <a:r>
              <a:rPr lang="en-US" dirty="0"/>
              <a:t>, the author feels: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dirty="0"/>
              <a:t> skeptical of the enterprise’s aims.</a:t>
            </a:r>
          </a:p>
          <a:p>
            <a:pPr marL="1085850" indent="-514350">
              <a:buAutoNum type="alphaUcParenR" startAt="6"/>
            </a:pPr>
            <a:r>
              <a:rPr lang="en-US" dirty="0"/>
              <a:t> disheartened by the enterprise’s partial reliance on government </a:t>
            </a:r>
            <a:br>
              <a:rPr lang="en-US" dirty="0"/>
            </a:br>
            <a:r>
              <a:rPr lang="en-US" dirty="0"/>
              <a:t> aid.</a:t>
            </a:r>
          </a:p>
          <a:p>
            <a:pPr marL="1085850" indent="-514350">
              <a:buAutoNum type="alphaUcParenR" startAt="6"/>
            </a:pPr>
            <a:r>
              <a:rPr lang="en-US" dirty="0"/>
              <a:t> supportive of the enterprise’s goals.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dirty="0"/>
              <a:t> confident that the enterprise could be replicated in other areas.</a:t>
            </a:r>
          </a:p>
        </p:txBody>
      </p:sp>
    </p:spTree>
    <p:extLst>
      <p:ext uri="{BB962C8B-B14F-4D97-AF65-F5344CB8AC3E}">
        <p14:creationId xmlns:p14="http://schemas.microsoft.com/office/powerpoint/2010/main" val="20524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Answer Awareness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1EDA519A-8A3E-5B88-D190-AC8C12CE51A5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AB7FCF-7E2A-C8C4-1BCE-EF7145DD52BC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0F53E8-DBA3-9EFA-4048-0BE94E08D166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5 of 5</a:t>
              </a:r>
            </a:p>
          </p:txBody>
        </p:sp>
      </p:grpSp>
      <p:sp>
        <p:nvSpPr>
          <p:cNvPr id="2" name="Yellow Box">
            <a:extLst>
              <a:ext uri="{FF2B5EF4-FFF2-40B4-BE49-F238E27FC236}">
                <a16:creationId xmlns:a16="http://schemas.microsoft.com/office/drawing/2014/main" id="{1AE67FF6-939B-F75A-85EB-244F379BC0F4}"/>
              </a:ext>
            </a:extLst>
          </p:cNvPr>
          <p:cNvSpPr/>
          <p:nvPr/>
        </p:nvSpPr>
        <p:spPr>
          <a:xfrm>
            <a:off x="1130134" y="3478428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6" name="Small Red X">
            <a:extLst>
              <a:ext uri="{FF2B5EF4-FFF2-40B4-BE49-F238E27FC236}">
                <a16:creationId xmlns:a16="http://schemas.microsoft.com/office/drawing/2014/main" id="{EDBEB157-92DD-325D-C317-28DF2AE3B3A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54848" y="4001351"/>
            <a:ext cx="466344" cy="365760"/>
          </a:xfrm>
          <a:prstGeom prst="rect">
            <a:avLst/>
          </a:prstGeom>
        </p:spPr>
      </p:pic>
      <p:pic>
        <p:nvPicPr>
          <p:cNvPr id="7" name="Small Red X">
            <a:extLst>
              <a:ext uri="{FF2B5EF4-FFF2-40B4-BE49-F238E27FC236}">
                <a16:creationId xmlns:a16="http://schemas.microsoft.com/office/drawing/2014/main" id="{4E38B480-E105-ABBC-B510-7ACFC93AE0F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54848" y="2603503"/>
            <a:ext cx="466344" cy="365760"/>
          </a:xfrm>
          <a:prstGeom prst="rect">
            <a:avLst/>
          </a:prstGeom>
        </p:spPr>
      </p:pic>
      <p:pic>
        <p:nvPicPr>
          <p:cNvPr id="8" name="Small Red X">
            <a:extLst>
              <a:ext uri="{FF2B5EF4-FFF2-40B4-BE49-F238E27FC236}">
                <a16:creationId xmlns:a16="http://schemas.microsoft.com/office/drawing/2014/main" id="{D252C5EC-9CF3-7620-D7FF-48C55A17C31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54848" y="2109366"/>
            <a:ext cx="466344" cy="36576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782E653-07E2-C5E8-9EB0-60D2BDA70563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353430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6.	</a:t>
            </a:r>
            <a:r>
              <a:rPr lang="en-US" dirty="0"/>
              <a:t>It can be most reasonably inferred from the passage that regarding </a:t>
            </a:r>
            <a:r>
              <a:rPr lang="en-US" dirty="0" err="1"/>
              <a:t>Ixtlán</a:t>
            </a:r>
            <a:r>
              <a:rPr lang="en-US" dirty="0"/>
              <a:t>, the author feels: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dirty="0"/>
              <a:t> skeptical of the enterprise’s aims.</a:t>
            </a:r>
          </a:p>
          <a:p>
            <a:pPr marL="1085850" indent="-514350">
              <a:buAutoNum type="alphaUcParenR" startAt="6"/>
            </a:pPr>
            <a:r>
              <a:rPr lang="en-US" dirty="0"/>
              <a:t> disheartened by the enterprise’s partial reliance on government </a:t>
            </a:r>
            <a:br>
              <a:rPr lang="en-US" dirty="0"/>
            </a:br>
            <a:r>
              <a:rPr lang="en-US" dirty="0"/>
              <a:t> aid.</a:t>
            </a:r>
          </a:p>
          <a:p>
            <a:pPr marL="1085850" indent="-514350">
              <a:buAutoNum type="alphaUcParenR" startAt="6"/>
            </a:pPr>
            <a:r>
              <a:rPr lang="en-US" dirty="0"/>
              <a:t> supportive of the enterprise’s goals.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dirty="0"/>
              <a:t> confident that the enterprise could be replicated in other areas.</a:t>
            </a:r>
          </a:p>
        </p:txBody>
      </p:sp>
    </p:spTree>
    <p:extLst>
      <p:ext uri="{BB962C8B-B14F-4D97-AF65-F5344CB8AC3E}">
        <p14:creationId xmlns:p14="http://schemas.microsoft.com/office/powerpoint/2010/main" val="8324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Props1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DE73A0-FAEF-41DF-8007-FF5D91A603CE}"/>
</file>

<file path=customXml/itemProps3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20624</TotalTime>
  <Words>424</Words>
  <Application>Microsoft Macintosh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Hope Falls</cp:lastModifiedBy>
  <cp:revision>847</cp:revision>
  <dcterms:created xsi:type="dcterms:W3CDTF">2019-07-03T20:42:54Z</dcterms:created>
  <dcterms:modified xsi:type="dcterms:W3CDTF">2022-08-11T18:46:45Z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146335600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