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0"/>
  </p:handoutMasterIdLst>
  <p:sldIdLst>
    <p:sldId id="364" r:id="rId5"/>
    <p:sldId id="772" r:id="rId6"/>
    <p:sldId id="760" r:id="rId7"/>
    <p:sldId id="773" r:id="rId8"/>
    <p:sldId id="7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15AB6AA7-A0A5-F94A-F3EC-368790BFF5C1}" name="Allison Eskind" initials="AE" userId="Allison Eskind" providerId="None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2953"/>
    <a:srgbClr val="D5113B"/>
    <a:srgbClr val="EC1442"/>
    <a:srgbClr val="DF2529"/>
    <a:srgbClr val="DA1834"/>
    <a:srgbClr val="DB1B20"/>
    <a:srgbClr val="F7D1DA"/>
    <a:srgbClr val="9972B2"/>
    <a:srgbClr val="E8D2E6"/>
    <a:srgbClr val="2E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1.emf"/><Relationship Id="rId7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A1834"/>
            </a:gs>
            <a:gs pos="96000">
              <a:srgbClr val="F7D1DA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82CE6A-DA65-F14B-80FE-7723AF18ED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6" y="330941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2 | Math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Answer Awareness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C25360-2364-BDB0-2275-F460721E3C26}"/>
              </a:ext>
            </a:extLst>
          </p:cNvPr>
          <p:cNvGrpSpPr/>
          <p:nvPr/>
        </p:nvGrpSpPr>
        <p:grpSpPr>
          <a:xfrm>
            <a:off x="9591677" y="507060"/>
            <a:ext cx="2252662" cy="402578"/>
            <a:chOff x="9591677" y="507060"/>
            <a:chExt cx="2252662" cy="402578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56EA4EF1-8751-9121-195A-4A74D090CE4E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507060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Time Mastery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73BA8E-2E8E-3F8F-718B-B9FB5C5D96E5}"/>
                </a:ext>
              </a:extLst>
            </p:cNvPr>
            <p:cNvGrpSpPr/>
            <p:nvPr/>
          </p:nvGrpSpPr>
          <p:grpSpPr>
            <a:xfrm>
              <a:off x="9591677" y="545978"/>
              <a:ext cx="222690" cy="228545"/>
              <a:chOff x="9591677" y="545978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9282409-DE58-307C-D196-C73DD9238B42}"/>
                  </a:ext>
                </a:extLst>
              </p:cNvPr>
              <p:cNvSpPr/>
              <p:nvPr/>
            </p:nvSpPr>
            <p:spPr>
              <a:xfrm>
                <a:off x="9669359" y="545978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4C567C9-6CFA-931B-733B-ADA40D597E52}"/>
                  </a:ext>
                </a:extLst>
              </p:cNvPr>
              <p:cNvSpPr/>
              <p:nvPr/>
            </p:nvSpPr>
            <p:spPr>
              <a:xfrm>
                <a:off x="9630856" y="635595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E0D0655-57A8-0DF5-76B5-E5FE5F311E64}"/>
                  </a:ext>
                </a:extLst>
              </p:cNvPr>
              <p:cNvSpPr/>
              <p:nvPr/>
            </p:nvSpPr>
            <p:spPr>
              <a:xfrm>
                <a:off x="9591677" y="714178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F8412A-35FA-EFAD-7F35-7DCB47A855B9}"/>
              </a:ext>
            </a:extLst>
          </p:cNvPr>
          <p:cNvSpPr txBox="1">
            <a:spLocks/>
          </p:cNvSpPr>
          <p:nvPr/>
        </p:nvSpPr>
        <p:spPr>
          <a:xfrm>
            <a:off x="822959" y="1839846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E2953"/>
                </a:solidFill>
              </a:rPr>
              <a:t>Learning Targets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D7439B-5B95-C7B9-BE30-9DF997087FA5}"/>
              </a:ext>
            </a:extLst>
          </p:cNvPr>
          <p:cNvCxnSpPr>
            <a:cxnSpLocks/>
          </p:cNvCxnSpPr>
          <p:nvPr/>
        </p:nvCxnSpPr>
        <p:spPr>
          <a:xfrm>
            <a:off x="899160" y="2378955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5FA6C-6B60-19C3-AA82-FAA7EBBE59CB}"/>
              </a:ext>
            </a:extLst>
          </p:cNvPr>
          <p:cNvSpPr txBox="1">
            <a:spLocks/>
          </p:cNvSpPr>
          <p:nvPr/>
        </p:nvSpPr>
        <p:spPr>
          <a:xfrm>
            <a:off x="819787" y="2642091"/>
            <a:ext cx="10559002" cy="2108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the structure of the answer choices to avoid unnecessary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precision or consideration.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Identify clues in the answer choices to save time and increase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focus.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F3A14-79EC-C144-8B0D-9998E102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12" name="Content Placeholder 6">
            <a:hlinkClick r:id="" action="ppaction://noaction"/>
            <a:extLst>
              <a:ext uri="{FF2B5EF4-FFF2-40B4-BE49-F238E27FC236}">
                <a16:creationId xmlns:a16="http://schemas.microsoft.com/office/drawing/2014/main" id="{265FA586-3EB1-B88D-CCD4-886E26260881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F1C750-5692-A3E8-F7A8-88FD7377D5F2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According to the measurements given in the figure below, which of the following expressions gives the distance, in meters, from the cinema to the bookstore?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A4655773-B0C0-B6AF-3BB5-7D423AE2DE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8450" y="2468724"/>
                <a:ext cx="4464050" cy="308231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5850" indent="-514350">
                  <a:buAutoNum type="alphaUcParenR"/>
                </a:pPr>
                <a:r>
                  <a:rPr lang="en-US" dirty="0"/>
                  <a:t> 45 • tan 43°</a:t>
                </a:r>
              </a:p>
              <a:p>
                <a:pPr marL="1085850" indent="-514350">
                  <a:buAutoNum type="alphaUcParenR"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43°</m:t>
                            </m:r>
                          </m:e>
                        </m:func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dirty="0"/>
              </a:p>
              <a:p>
                <a:pPr marL="1085850" indent="-514350">
                  <a:buAutoNum type="alphaUcParenR"/>
                </a:pPr>
                <a:r>
                  <a:rPr lang="en-US" dirty="0"/>
                  <a:t> 45 • cos 43°</a:t>
                </a:r>
              </a:p>
              <a:p>
                <a:pPr marL="1085850" indent="-514350">
                  <a:buAutoNum type="alphaUcParenR"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43°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1085850" indent="-514350">
                  <a:buAutoNum type="alphaUcParenR"/>
                </a:pP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43°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A4655773-B0C0-B6AF-3BB5-7D423AE2D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50" y="2468724"/>
                <a:ext cx="4464050" cy="3082319"/>
              </a:xfrm>
              <a:prstGeom prst="rect">
                <a:avLst/>
              </a:prstGeom>
              <a:blipFill>
                <a:blip r:embed="rId4"/>
                <a:stretch>
                  <a:fillRect t="-3557" b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>
            <a:extLst>
              <a:ext uri="{FF2B5EF4-FFF2-40B4-BE49-F238E27FC236}">
                <a16:creationId xmlns:a16="http://schemas.microsoft.com/office/drawing/2014/main" id="{93BD34D7-F856-1C88-2E01-C33895C93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0492" y="2733250"/>
            <a:ext cx="4465863" cy="31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52C17537-DAFA-E4D4-799F-B797D44B0D6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00" y="3733682"/>
            <a:ext cx="466344" cy="3657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C130A-AFE3-33D1-C3BB-FED6ED197308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According to the measurements given in the figure below, which of the following expressions gives the distance, in meters, from the cinema to the bookstore?</a:t>
            </a:r>
          </a:p>
        </p:txBody>
      </p:sp>
      <p:pic>
        <p:nvPicPr>
          <p:cNvPr id="16" name="Small Red X">
            <a:extLst>
              <a:ext uri="{FF2B5EF4-FFF2-40B4-BE49-F238E27FC236}">
                <a16:creationId xmlns:a16="http://schemas.microsoft.com/office/drawing/2014/main" id="{E4A23497-BF1F-5106-583F-C22A14D7F52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56300" y="4994882"/>
            <a:ext cx="466344" cy="365760"/>
          </a:xfrm>
          <a:prstGeom prst="rect">
            <a:avLst/>
          </a:prstGeom>
        </p:spPr>
      </p:pic>
      <p:pic>
        <p:nvPicPr>
          <p:cNvPr id="17" name="Small Red X">
            <a:extLst>
              <a:ext uri="{FF2B5EF4-FFF2-40B4-BE49-F238E27FC236}">
                <a16:creationId xmlns:a16="http://schemas.microsoft.com/office/drawing/2014/main" id="{61D3E1DD-4678-6025-2224-6664A5997D8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48932" y="4335049"/>
            <a:ext cx="466344" cy="365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2">
                <a:extLst>
                  <a:ext uri="{FF2B5EF4-FFF2-40B4-BE49-F238E27FC236}">
                    <a16:creationId xmlns:a16="http://schemas.microsoft.com/office/drawing/2014/main" id="{1E30A1EF-3101-8CBB-1F99-1A0235D87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8450" y="2468724"/>
                <a:ext cx="4464050" cy="308231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5850" indent="-514350">
                  <a:buAutoNum type="alphaUcParenR"/>
                </a:pPr>
                <a:r>
                  <a:rPr lang="en-US" dirty="0"/>
                  <a:t> 45 • tan 43°</a:t>
                </a:r>
              </a:p>
              <a:p>
                <a:pPr marL="1085850" indent="-514350">
                  <a:buAutoNum type="alphaUcParenR"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43°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dirty="0"/>
              </a:p>
              <a:p>
                <a:pPr marL="1085850" indent="-514350">
                  <a:buAutoNum type="alphaUcParenR"/>
                </a:pPr>
                <a:r>
                  <a:rPr lang="en-US" dirty="0"/>
                  <a:t> 45 • cos 43°</a:t>
                </a:r>
              </a:p>
              <a:p>
                <a:pPr marL="1085850" indent="-514350">
                  <a:buAutoNum type="alphaUcParenR"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43°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1085850" indent="-514350">
                  <a:buAutoNum type="alphaUcParenR"/>
                </a:pP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43°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 Placeholder 2">
                <a:extLst>
                  <a:ext uri="{FF2B5EF4-FFF2-40B4-BE49-F238E27FC236}">
                    <a16:creationId xmlns:a16="http://schemas.microsoft.com/office/drawing/2014/main" id="{1E30A1EF-3101-8CBB-1F99-1A0235D87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50" y="2468724"/>
                <a:ext cx="4464050" cy="3082319"/>
              </a:xfrm>
              <a:prstGeom prst="rect">
                <a:avLst/>
              </a:prstGeom>
              <a:blipFill>
                <a:blip r:embed="rId5"/>
                <a:stretch>
                  <a:fillRect t="-3689" b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6">
            <a:hlinkClick r:id="" action="ppaction://noaction"/>
            <a:extLst>
              <a:ext uri="{FF2B5EF4-FFF2-40B4-BE49-F238E27FC236}">
                <a16:creationId xmlns:a16="http://schemas.microsoft.com/office/drawing/2014/main" id="{5CBAA259-0C42-2BAD-5905-71965A19FC0F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4F9AF87-6FCD-8F77-BBD6-8760AC7F3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0492" y="2733250"/>
            <a:ext cx="4465863" cy="31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Answer Awareness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13" name="Small Red X">
            <a:extLst>
              <a:ext uri="{FF2B5EF4-FFF2-40B4-BE49-F238E27FC236}">
                <a16:creationId xmlns:a16="http://schemas.microsoft.com/office/drawing/2014/main" id="{65DBDF5E-2A7B-0357-D1E3-61C8655069F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56300" y="4994882"/>
            <a:ext cx="466344" cy="365760"/>
          </a:xfrm>
          <a:prstGeom prst="rect">
            <a:avLst/>
          </a:prstGeom>
        </p:spPr>
      </p:pic>
      <p:pic>
        <p:nvPicPr>
          <p:cNvPr id="14" name="Small Red X">
            <a:extLst>
              <a:ext uri="{FF2B5EF4-FFF2-40B4-BE49-F238E27FC236}">
                <a16:creationId xmlns:a16="http://schemas.microsoft.com/office/drawing/2014/main" id="{C15AB463-288D-97B6-234A-CA1D281D339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00" y="3733682"/>
            <a:ext cx="466344" cy="365760"/>
          </a:xfrm>
          <a:prstGeom prst="rect">
            <a:avLst/>
          </a:prstGeom>
        </p:spPr>
      </p:pic>
      <p:pic>
        <p:nvPicPr>
          <p:cNvPr id="15" name="Small Red X">
            <a:extLst>
              <a:ext uri="{FF2B5EF4-FFF2-40B4-BE49-F238E27FC236}">
                <a16:creationId xmlns:a16="http://schemas.microsoft.com/office/drawing/2014/main" id="{9FE3A54B-E4CF-643B-6F4A-61FE6E90B47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00" y="4330582"/>
            <a:ext cx="466344" cy="365760"/>
          </a:xfrm>
          <a:prstGeom prst="rect">
            <a:avLst/>
          </a:prstGeom>
        </p:spPr>
      </p:pic>
      <p:sp>
        <p:nvSpPr>
          <p:cNvPr id="19" name="Yellow Box">
            <a:extLst>
              <a:ext uri="{FF2B5EF4-FFF2-40B4-BE49-F238E27FC236}">
                <a16:creationId xmlns:a16="http://schemas.microsoft.com/office/drawing/2014/main" id="{82874E8E-B602-09F7-6A69-6AA1BD47DF51}"/>
              </a:ext>
            </a:extLst>
          </p:cNvPr>
          <p:cNvSpPr/>
          <p:nvPr/>
        </p:nvSpPr>
        <p:spPr>
          <a:xfrm>
            <a:off x="7221650" y="2486445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3C687DD-80D1-A6B1-F637-A1F4DE9BC511}"/>
              </a:ext>
            </a:extLst>
          </p:cNvPr>
          <p:cNvSpPr txBox="1">
            <a:spLocks/>
          </p:cNvSpPr>
          <p:nvPr/>
        </p:nvSpPr>
        <p:spPr>
          <a:xfrm>
            <a:off x="541020" y="948830"/>
            <a:ext cx="11109960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According to the measurements given in the figure below, which of the following expressions gives the distance, in meters, from the cinema to the bookstore?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Placeholder 2">
                <a:extLst>
                  <a:ext uri="{FF2B5EF4-FFF2-40B4-BE49-F238E27FC236}">
                    <a16:creationId xmlns:a16="http://schemas.microsoft.com/office/drawing/2014/main" id="{C55657AB-3AB2-A9D9-A48D-C946AEFC5B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8450" y="2468724"/>
                <a:ext cx="4464050" cy="308231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5850" indent="-514350">
                  <a:buAutoNum type="alphaUcParenR"/>
                </a:pPr>
                <a:r>
                  <a:rPr lang="en-US" dirty="0"/>
                  <a:t> 45 • tan 43°</a:t>
                </a:r>
              </a:p>
              <a:p>
                <a:pPr marL="1085850" indent="-514350">
                  <a:buAutoNum type="alphaUcParenR"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43°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dirty="0"/>
              </a:p>
              <a:p>
                <a:pPr marL="1085850" indent="-514350">
                  <a:buAutoNum type="alphaUcParenR"/>
                </a:pPr>
                <a:r>
                  <a:rPr lang="en-US" dirty="0"/>
                  <a:t> 45 • cos 43°</a:t>
                </a:r>
              </a:p>
              <a:p>
                <a:pPr marL="1085850" indent="-514350">
                  <a:buAutoNum type="alphaUcParenR"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43°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1085850" indent="-514350">
                  <a:buAutoNum type="alphaUcParenR"/>
                </a:pP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43°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2" name="Text Placeholder 2">
                <a:extLst>
                  <a:ext uri="{FF2B5EF4-FFF2-40B4-BE49-F238E27FC236}">
                    <a16:creationId xmlns:a16="http://schemas.microsoft.com/office/drawing/2014/main" id="{C55657AB-3AB2-A9D9-A48D-C946AEFC5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50" y="2468724"/>
                <a:ext cx="4464050" cy="3082319"/>
              </a:xfrm>
              <a:prstGeom prst="rect">
                <a:avLst/>
              </a:prstGeom>
              <a:blipFill>
                <a:blip r:embed="rId4"/>
                <a:stretch>
                  <a:fillRect t="-3557" b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C1F55DF4-5014-EB23-1CB0-76188F599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0492" y="2733250"/>
            <a:ext cx="4465863" cy="31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0B3B38-49ED-4974-B88E-EFEB8FB6D5A0}"/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20696</TotalTime>
  <Words>229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Jeff Garrett</cp:lastModifiedBy>
  <cp:revision>854</cp:revision>
  <dcterms:created xsi:type="dcterms:W3CDTF">2019-07-03T20:42:54Z</dcterms:created>
  <dcterms:modified xsi:type="dcterms:W3CDTF">2022-09-30T15:47:32Z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146335700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