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1"/>
  </p:handoutMasterIdLst>
  <p:sldIdLst>
    <p:sldId id="364" r:id="rId5"/>
    <p:sldId id="772" r:id="rId6"/>
    <p:sldId id="760" r:id="rId7"/>
    <p:sldId id="773" r:id="rId8"/>
    <p:sldId id="774" r:id="rId9"/>
    <p:sldId id="7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72B2"/>
    <a:srgbClr val="FFFFFF"/>
    <a:srgbClr val="DAC1DD"/>
    <a:srgbClr val="000000"/>
    <a:srgbClr val="262626"/>
    <a:srgbClr val="C7AAD0"/>
    <a:srgbClr val="E8D2E6"/>
    <a:srgbClr val="2E7FBF"/>
    <a:srgbClr val="0060B0"/>
    <a:srgbClr val="006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9972B2"/>
            </a:gs>
            <a:gs pos="96000">
              <a:srgbClr val="E8D2E6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09E11-5891-5A4B-AF67-F70E7505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2 | English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AAC878-F557-E8B6-F461-C70C8E65C6AD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5A631DCD-FED2-0133-19C7-684B4D154891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B9179C4-1602-DDC2-6F44-47CC0D1FB243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936BF9-7777-6A37-6E34-3D20E904D9B9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D681EB9-753D-D27B-A311-DB5B6439E181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F1F8BE-393F-2E12-49CF-077C173E007A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5" name="Title 3">
            <a:extLst>
              <a:ext uri="{FF2B5EF4-FFF2-40B4-BE49-F238E27FC236}">
                <a16:creationId xmlns:a16="http://schemas.microsoft.com/office/drawing/2014/main" id="{88447A1E-572B-DF58-1797-689C6AD9068B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Answer Awareness</a:t>
            </a:r>
          </a:p>
        </p:txBody>
      </p: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461028"/>
            <a:ext cx="10559002" cy="314910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Use the structure of the answer choices to avoid unnecessary </a:t>
            </a:r>
            <a:br>
              <a:rPr lang="en-US" sz="280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 precision or consideration.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Identify clues in the answer choices to save time and increase </a:t>
            </a:r>
            <a:br>
              <a:rPr lang="en-US" sz="280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 focus.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D0CE-8A2A-1C40-ABD3-F9271118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sp>
        <p:nvSpPr>
          <p:cNvPr id="12" name="Content Placeholder 6">
            <a:hlinkClick r:id="" action="ppaction://noaction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/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CB52380-2228-13B6-6D3D-052F71102C3F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47182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11.	</a:t>
            </a:r>
            <a:r>
              <a:rPr lang="en-US" sz="2400" dirty="0"/>
              <a:t>The writer is considering adding the following statement here: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		Many of the green lights in the world come from light-emitting </a:t>
            </a:r>
            <a:br>
              <a:rPr lang="en-US" sz="2400" dirty="0"/>
            </a:br>
            <a:r>
              <a:rPr lang="en-US" sz="2400" dirty="0"/>
              <a:t>	diodes.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	Should the writer include this sentence?</a:t>
            </a:r>
          </a:p>
          <a:p>
            <a:pPr marL="1085850" indent="-514350">
              <a:buAutoNum type="alphaUcParenR"/>
            </a:pPr>
            <a:r>
              <a:rPr lang="en-US" sz="2400" dirty="0"/>
              <a:t>Yes, because it helps explain how Fitzgerald’s green light can be simultaneously optimistic and depressing.</a:t>
            </a:r>
          </a:p>
          <a:p>
            <a:pPr marL="1085850" indent="-514350">
              <a:buAutoNum type="alphaUcParenR"/>
            </a:pPr>
            <a:r>
              <a:rPr lang="en-US" sz="2400" dirty="0"/>
              <a:t>Yes, because it provides further details about the uses of green light.</a:t>
            </a:r>
          </a:p>
          <a:p>
            <a:pPr marL="1085850" indent="-514350">
              <a:buAutoNum type="alphaUcParenR"/>
            </a:pPr>
            <a:r>
              <a:rPr lang="en-US" sz="2400" dirty="0"/>
              <a:t>No, because it doesn’t relate to Fitzgerald’s main idea of the green light as a symbol.</a:t>
            </a:r>
          </a:p>
          <a:p>
            <a:pPr marL="1085850" indent="-514350">
              <a:buAutoNum type="alphaUcParenR"/>
            </a:pPr>
            <a:r>
              <a:rPr lang="en-US" sz="2400" dirty="0"/>
              <a:t>No, because it only mentions one producer of green light.</a:t>
            </a: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/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FBD45D1F-8E1C-0CBF-270D-87BD8F80FD5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3180030"/>
            <a:ext cx="466344" cy="36576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EF941B-3F32-E346-3B2D-A999307FC8EA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47182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11.	</a:t>
            </a:r>
            <a:r>
              <a:rPr lang="en-US" sz="2400" dirty="0"/>
              <a:t>The writer is considering adding the following statement here: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		Many of the green lights in the world come from light-emitting </a:t>
            </a:r>
            <a:br>
              <a:rPr lang="en-US" sz="2400" dirty="0"/>
            </a:br>
            <a:r>
              <a:rPr lang="en-US" sz="2400" dirty="0"/>
              <a:t>	diodes.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	Should the writer include this sentence?</a:t>
            </a:r>
          </a:p>
          <a:p>
            <a:pPr marL="1085850" indent="-514350">
              <a:buAutoNum type="alphaUcParenR"/>
            </a:pPr>
            <a:r>
              <a:rPr lang="en-US" sz="2400" dirty="0"/>
              <a:t>Yes, because it helps explain how Fitzgerald’s green light can be simultaneously optimistic and depressing.</a:t>
            </a:r>
          </a:p>
          <a:p>
            <a:pPr marL="1085850" indent="-514350">
              <a:buAutoNum type="alphaUcParenR"/>
            </a:pPr>
            <a:r>
              <a:rPr lang="en-US" sz="2400" dirty="0"/>
              <a:t>Yes, because it provides further details about the uses of green light.</a:t>
            </a:r>
          </a:p>
          <a:p>
            <a:pPr marL="1085850" indent="-514350">
              <a:buAutoNum type="alphaUcParenR"/>
            </a:pPr>
            <a:r>
              <a:rPr lang="en-US" sz="2400" dirty="0"/>
              <a:t>No, because it doesn’t relate to Fitzgerald’s main idea of the green light as a symbol.</a:t>
            </a:r>
          </a:p>
          <a:p>
            <a:pPr marL="1085850" indent="-514350">
              <a:buAutoNum type="alphaUcParenR"/>
            </a:pPr>
            <a:r>
              <a:rPr lang="en-US" sz="2400" dirty="0"/>
              <a:t>No, because it only mentions one producer of green light.</a:t>
            </a:r>
          </a:p>
        </p:txBody>
      </p:sp>
      <p:sp>
        <p:nvSpPr>
          <p:cNvPr id="5" name="Content Placeholder 6">
            <a:hlinkClick r:id="" action="ppaction://noaction"/>
            <a:extLst>
              <a:ext uri="{FF2B5EF4-FFF2-40B4-BE49-F238E27FC236}">
                <a16:creationId xmlns:a16="http://schemas.microsoft.com/office/drawing/2014/main" id="{485D46E1-CAEC-5784-D72F-88C00435AA49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/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E3DA872F-BE46-A935-E74C-CEB24CF079B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3180030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C7A7306E-70FC-102A-5AD2-DB55093D90B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3961080"/>
            <a:ext cx="466344" cy="36576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45FB59-B8C9-805D-E08D-ED349CB4415E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47182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11.	</a:t>
            </a:r>
            <a:r>
              <a:rPr lang="en-US" sz="2400" dirty="0"/>
              <a:t>The writer is considering adding the following statement here: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		Many of the green lights in the world come from light-emitting </a:t>
            </a:r>
            <a:br>
              <a:rPr lang="en-US" sz="2400" dirty="0"/>
            </a:br>
            <a:r>
              <a:rPr lang="en-US" sz="2400" dirty="0"/>
              <a:t>	diodes.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	Should the writer include this sentence?</a:t>
            </a:r>
          </a:p>
          <a:p>
            <a:pPr marL="1085850" indent="-514350">
              <a:buAutoNum type="alphaUcParenR"/>
            </a:pPr>
            <a:r>
              <a:rPr lang="en-US" sz="2400" dirty="0"/>
              <a:t>Yes, because it helps explain how Fitzgerald’s green light can be simultaneously optimistic and depressing.</a:t>
            </a:r>
          </a:p>
          <a:p>
            <a:pPr marL="1085850" indent="-514350">
              <a:buAutoNum type="alphaUcParenR"/>
            </a:pPr>
            <a:r>
              <a:rPr lang="en-US" sz="2400" dirty="0"/>
              <a:t>Yes, because it provides further details about the uses of green light.</a:t>
            </a:r>
          </a:p>
          <a:p>
            <a:pPr marL="1085850" indent="-514350">
              <a:buAutoNum type="alphaUcParenR"/>
            </a:pPr>
            <a:r>
              <a:rPr lang="en-US" sz="2400" dirty="0"/>
              <a:t>No, because it doesn’t relate to Fitzgerald’s main idea of the green light as a symbol.</a:t>
            </a:r>
          </a:p>
          <a:p>
            <a:pPr marL="1085850" indent="-514350">
              <a:buAutoNum type="alphaUcParenR"/>
            </a:pPr>
            <a:r>
              <a:rPr lang="en-US" sz="2400" dirty="0"/>
              <a:t>No, because it only mentions one producer of green light.</a:t>
            </a:r>
          </a:p>
        </p:txBody>
      </p:sp>
      <p:sp>
        <p:nvSpPr>
          <p:cNvPr id="5" name="Content Placeholder 6">
            <a:hlinkClick r:id="" action="ppaction://noaction"/>
            <a:extLst>
              <a:ext uri="{FF2B5EF4-FFF2-40B4-BE49-F238E27FC236}">
                <a16:creationId xmlns:a16="http://schemas.microsoft.com/office/drawing/2014/main" id="{904F3D4B-1BE5-FA09-9F26-58F9496A194A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8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/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3C8747FD-4681-AD3C-367C-ADDE01DD6CB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3180030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B61F07A2-991D-943E-7371-6BB88F627DB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3961080"/>
            <a:ext cx="466344" cy="365760"/>
          </a:xfrm>
          <a:prstGeom prst="rect">
            <a:avLst/>
          </a:prstGeom>
        </p:spPr>
      </p:pic>
      <p:pic>
        <p:nvPicPr>
          <p:cNvPr id="4" name="Small Red X">
            <a:extLst>
              <a:ext uri="{FF2B5EF4-FFF2-40B4-BE49-F238E27FC236}">
                <a16:creationId xmlns:a16="http://schemas.microsoft.com/office/drawing/2014/main" id="{877D5F31-FCFB-837E-C58B-EF0501DE3CE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5" y="5227905"/>
            <a:ext cx="466344" cy="365760"/>
          </a:xfrm>
          <a:prstGeom prst="rect">
            <a:avLst/>
          </a:prstGeom>
        </p:spPr>
      </p:pic>
      <p:sp>
        <p:nvSpPr>
          <p:cNvPr id="5" name="Yellow Box">
            <a:extLst>
              <a:ext uri="{FF2B5EF4-FFF2-40B4-BE49-F238E27FC236}">
                <a16:creationId xmlns:a16="http://schemas.microsoft.com/office/drawing/2014/main" id="{88932BE6-40ED-4065-1CFB-0E760CC08410}"/>
              </a:ext>
            </a:extLst>
          </p:cNvPr>
          <p:cNvSpPr/>
          <p:nvPr/>
        </p:nvSpPr>
        <p:spPr>
          <a:xfrm>
            <a:off x="1104900" y="4403672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1CAA365-48A1-74FD-326D-466178698F5E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47182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11.	</a:t>
            </a:r>
            <a:r>
              <a:rPr lang="en-US" sz="2400" dirty="0"/>
              <a:t>The writer is considering adding the following statement here: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		Many of the green lights in the world come from light-emitting </a:t>
            </a:r>
            <a:br>
              <a:rPr lang="en-US" sz="2400" dirty="0"/>
            </a:br>
            <a:r>
              <a:rPr lang="en-US" sz="2400" dirty="0"/>
              <a:t>	diodes.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	Should the writer include this sentence?</a:t>
            </a:r>
          </a:p>
          <a:p>
            <a:pPr marL="1085850" indent="-514350">
              <a:buAutoNum type="alphaUcParenR"/>
            </a:pPr>
            <a:r>
              <a:rPr lang="en-US" sz="2400" dirty="0"/>
              <a:t>Yes, because it helps explain how Fitzgerald’s green light can be simultaneously optimistic and depressing.</a:t>
            </a:r>
          </a:p>
          <a:p>
            <a:pPr marL="1085850" indent="-514350">
              <a:buAutoNum type="alphaUcParenR"/>
            </a:pPr>
            <a:r>
              <a:rPr lang="en-US" sz="2400" dirty="0"/>
              <a:t>Yes, because it provides further details about the uses of green light.</a:t>
            </a:r>
          </a:p>
          <a:p>
            <a:pPr marL="1085850" indent="-514350">
              <a:buAutoNum type="alphaUcParenR"/>
            </a:pPr>
            <a:r>
              <a:rPr lang="en-US" sz="2400" dirty="0"/>
              <a:t>No, because it doesn’t relate to Fitzgerald’s main idea of the green light as a symbol.</a:t>
            </a:r>
          </a:p>
          <a:p>
            <a:pPr marL="1085850" indent="-514350">
              <a:buAutoNum type="alphaUcParenR"/>
            </a:pPr>
            <a:r>
              <a:rPr lang="en-US" sz="2400" dirty="0"/>
              <a:t>No, because it only mentions one producer of green light.</a:t>
            </a:r>
          </a:p>
        </p:txBody>
      </p:sp>
    </p:spTree>
    <p:extLst>
      <p:ext uri="{BB962C8B-B14F-4D97-AF65-F5344CB8AC3E}">
        <p14:creationId xmlns:p14="http://schemas.microsoft.com/office/powerpoint/2010/main" val="286124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Props1.xml><?xml version="1.0" encoding="utf-8"?>
<ds:datastoreItem xmlns:ds="http://schemas.openxmlformats.org/officeDocument/2006/customXml" ds:itemID="{1A70D41D-E686-47E6-8E02-260271F1CFA8}"/>
</file>

<file path=customXml/itemProps2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20642</TotalTime>
  <Words>503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Jeff Garrett</cp:lastModifiedBy>
  <cp:revision>867</cp:revision>
  <dcterms:created xsi:type="dcterms:W3CDTF">2019-07-03T20:42:54Z</dcterms:created>
  <dcterms:modified xsi:type="dcterms:W3CDTF">2022-08-10T18:36:09Z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