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20"/>
  </p:handoutMasterIdLst>
  <p:sldIdLst>
    <p:sldId id="364" r:id="rId5"/>
    <p:sldId id="772" r:id="rId6"/>
    <p:sldId id="948" r:id="rId7"/>
    <p:sldId id="949" r:id="rId8"/>
    <p:sldId id="950" r:id="rId9"/>
    <p:sldId id="951" r:id="rId10"/>
    <p:sldId id="952" r:id="rId11"/>
    <p:sldId id="953" r:id="rId12"/>
    <p:sldId id="954" r:id="rId13"/>
    <p:sldId id="955" r:id="rId14"/>
    <p:sldId id="956" r:id="rId15"/>
    <p:sldId id="957" r:id="rId16"/>
    <p:sldId id="958" r:id="rId17"/>
    <p:sldId id="959" r:id="rId18"/>
    <p:sldId id="96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0CA5A"/>
    <a:srgbClr val="3EBD72"/>
    <a:srgbClr val="56CA2F"/>
    <a:srgbClr val="CDE7CF"/>
    <a:srgbClr val="EE2953"/>
    <a:srgbClr val="F7D1DA"/>
    <a:srgbClr val="9972B2"/>
    <a:srgbClr val="E8D2E6"/>
    <a:srgbClr val="2E7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328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82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microsoft.com/office/2018/10/relationships/authors" Target="authors.xml"/><Relationship Id="rId3" Type="http://schemas.openxmlformats.org/officeDocument/2006/relationships/customXml" Target="../customXml/item3.xml"/><Relationship Id="rId21" Type="http://schemas.openxmlformats.org/officeDocument/2006/relationships/commentAuthors" Target="comment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000">
              <a:srgbClr val="90CA5A"/>
            </a:gs>
            <a:gs pos="100000">
              <a:srgbClr val="CDE7CF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15D195-77E6-9D4E-BAD1-AAC9C4563A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39812" y="364863"/>
            <a:ext cx="6153325" cy="685800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1 | Science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11CA040-E4A4-582F-B130-58B97B7EEE03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Orientation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5A5D926C-884F-64D8-0970-D682EF868D61}"/>
              </a:ext>
            </a:extLst>
          </p:cNvPr>
          <p:cNvGrpSpPr>
            <a:grpSpLocks/>
          </p:cNvGrpSpPr>
          <p:nvPr/>
        </p:nvGrpSpPr>
        <p:grpSpPr>
          <a:xfrm>
            <a:off x="9591677" y="503667"/>
            <a:ext cx="2252662" cy="402578"/>
            <a:chOff x="9591677" y="1154768"/>
            <a:chExt cx="2252662" cy="402578"/>
          </a:xfrm>
        </p:grpSpPr>
        <p:sp>
          <p:nvSpPr>
            <p:cNvPr id="4" name="Title 3">
              <a:extLst>
                <a:ext uri="{FF2B5EF4-FFF2-40B4-BE49-F238E27FC236}">
                  <a16:creationId xmlns:a16="http://schemas.microsoft.com/office/drawing/2014/main" id="{3A5963BF-5D17-2355-639E-2A982C9D86D3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1154768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Test Mastery</a:t>
              </a: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62B8099-4062-D36B-FE02-47C4677B8790}"/>
                </a:ext>
              </a:extLst>
            </p:cNvPr>
            <p:cNvGrpSpPr>
              <a:grpSpLocks/>
            </p:cNvGrpSpPr>
            <p:nvPr/>
          </p:nvGrpSpPr>
          <p:grpSpPr>
            <a:xfrm>
              <a:off x="9591677" y="1193686"/>
              <a:ext cx="222690" cy="228545"/>
              <a:chOff x="9591677" y="1193686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6" name="Freeform: Shape 29">
                <a:extLst>
                  <a:ext uri="{FF2B5EF4-FFF2-40B4-BE49-F238E27FC236}">
                    <a16:creationId xmlns:a16="http://schemas.microsoft.com/office/drawing/2014/main" id="{EA45CD66-D99C-A12F-5FBF-68B56EBA85D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69359" y="1193686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7" name="Freeform: Shape 30">
                <a:extLst>
                  <a:ext uri="{FF2B5EF4-FFF2-40B4-BE49-F238E27FC236}">
                    <a16:creationId xmlns:a16="http://schemas.microsoft.com/office/drawing/2014/main" id="{42115C5D-20C0-0492-89A9-C55BF1BAE59F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630856" y="1283303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31">
                <a:extLst>
                  <a:ext uri="{FF2B5EF4-FFF2-40B4-BE49-F238E27FC236}">
                    <a16:creationId xmlns:a16="http://schemas.microsoft.com/office/drawing/2014/main" id="{3050571C-052B-5F93-B76B-F26770766C22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9591677" y="1361886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AEBFFF3D-CB1D-92D7-7485-E7CC0550A67F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F794B3B-1887-900F-EF14-3D742BB62F6F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B5C6572D-AA7C-983F-8C2E-2CEB35F2F40A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5 of 5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6889626B-A9B5-B1D7-8247-665E95AA76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800100"/>
            <a:ext cx="5429250" cy="52578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AE8E452-394C-9FDD-4BEB-A5773D7EE7BD}"/>
              </a:ext>
            </a:extLst>
          </p:cNvPr>
          <p:cNvSpPr txBox="1">
            <a:spLocks/>
          </p:cNvSpPr>
          <p:nvPr/>
        </p:nvSpPr>
        <p:spPr>
          <a:xfrm>
            <a:off x="6297561" y="2405361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60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62335A52-357C-3DE7-9D4C-081D81602203}"/>
              </a:ext>
            </a:extLst>
          </p:cNvPr>
          <p:cNvSpPr txBox="1">
            <a:spLocks/>
          </p:cNvSpPr>
          <p:nvPr/>
        </p:nvSpPr>
        <p:spPr>
          <a:xfrm>
            <a:off x="4020185" y="421006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40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69B702F2-8FE4-131C-46E1-75E06E1420C2}"/>
              </a:ext>
            </a:extLst>
          </p:cNvPr>
          <p:cNvSpPr txBox="1">
            <a:spLocks/>
          </p:cNvSpPr>
          <p:nvPr/>
        </p:nvSpPr>
        <p:spPr>
          <a:xfrm>
            <a:off x="6297561" y="4227316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40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F52F7D62-9DA8-D0FD-A2A8-77CB27A68632}"/>
              </a:ext>
            </a:extLst>
          </p:cNvPr>
          <p:cNvSpPr txBox="1">
            <a:spLocks/>
          </p:cNvSpPr>
          <p:nvPr/>
        </p:nvSpPr>
        <p:spPr>
          <a:xfrm>
            <a:off x="4011559" y="239673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75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2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39461930-1E41-34D5-7962-D465B3C1E24D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1786EC1-F038-FE07-97F7-608B4EBC3A8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3389C4-B5CA-48B3-B5D3-86D0A4408A2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3</a:t>
              </a:r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1E061F2-3896-18E3-ED01-F99F080FA951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27597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4. </a:t>
            </a:r>
            <a:r>
              <a:rPr lang="en-US" dirty="0"/>
              <a:t>You can score between 1 and ____ points on each subject test. This is called the </a:t>
            </a:r>
            <a:r>
              <a:rPr lang="en-US" b="1" dirty="0"/>
              <a:t>scale </a:t>
            </a:r>
            <a:r>
              <a:rPr lang="en-US" dirty="0"/>
              <a:t>score</a:t>
            </a:r>
            <a:r>
              <a:rPr lang="en-US" b="1" i="1" dirty="0"/>
              <a:t>.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b="1" i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5. </a:t>
            </a:r>
            <a:r>
              <a:rPr lang="en-US" dirty="0"/>
              <a:t>Your </a:t>
            </a:r>
            <a:r>
              <a:rPr lang="en-US" b="1" dirty="0"/>
              <a:t>composite </a:t>
            </a:r>
            <a:r>
              <a:rPr lang="en-US" dirty="0"/>
              <a:t>score</a:t>
            </a:r>
            <a:r>
              <a:rPr lang="en-US" b="1" dirty="0"/>
              <a:t> </a:t>
            </a:r>
            <a:r>
              <a:rPr lang="en-US" dirty="0"/>
              <a:t>is the ___________ of your scores for each subject test. This is the score colleges will look at.</a:t>
            </a:r>
            <a:endParaRPr lang="en-US" b="1" dirty="0"/>
          </a:p>
        </p:txBody>
      </p: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4B7A5B57-27D2-AD3F-40DE-2722642C7E50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20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39461930-1E41-34D5-7962-D465B3C1E24D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1786EC1-F038-FE07-97F7-608B4EBC3A8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3389C4-B5CA-48B3-B5D3-86D0A4408A2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3</a:t>
              </a:r>
            </a:p>
          </p:txBody>
        </p:sp>
      </p:grp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2279203-02FB-C1C2-DD3F-DE4E0B0E4757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27597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4. </a:t>
            </a:r>
            <a:r>
              <a:rPr lang="en-US" dirty="0"/>
              <a:t>You can score between 1 and ____ points on each subject test. This is called the </a:t>
            </a:r>
            <a:r>
              <a:rPr lang="en-US" b="1" dirty="0"/>
              <a:t>scale </a:t>
            </a:r>
            <a:r>
              <a:rPr lang="en-US" dirty="0"/>
              <a:t>score</a:t>
            </a:r>
            <a:r>
              <a:rPr lang="en-US" b="1" i="1" dirty="0"/>
              <a:t>.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b="1" i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5. </a:t>
            </a:r>
            <a:r>
              <a:rPr lang="en-US" dirty="0"/>
              <a:t>Your </a:t>
            </a:r>
            <a:r>
              <a:rPr lang="en-US" b="1" dirty="0"/>
              <a:t>composite </a:t>
            </a:r>
            <a:r>
              <a:rPr lang="en-US" dirty="0"/>
              <a:t>score</a:t>
            </a:r>
            <a:r>
              <a:rPr lang="en-US" b="1" dirty="0"/>
              <a:t> </a:t>
            </a:r>
            <a:r>
              <a:rPr lang="en-US" dirty="0"/>
              <a:t>is the ___________ of your scores for each subject test. This is the score colleges will look at.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A69A7F8-229D-29BA-3A38-D0E5FF5122AB}"/>
              </a:ext>
            </a:extLst>
          </p:cNvPr>
          <p:cNvSpPr txBox="1"/>
          <p:nvPr/>
        </p:nvSpPr>
        <p:spPr>
          <a:xfrm>
            <a:off x="5322498" y="1099106"/>
            <a:ext cx="560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36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83C1CE2-E469-E18F-5A34-2E4657B324FE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056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39461930-1E41-34D5-7962-D465B3C1E24D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1786EC1-F038-FE07-97F7-608B4EBC3A8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3389C4-B5CA-48B3-B5D3-86D0A4408A2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3</a:t>
              </a:r>
            </a:p>
          </p:txBody>
        </p:sp>
      </p:grp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7D023B0-A989-E6D3-8EC5-B5A07FB49086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27597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4. </a:t>
            </a:r>
            <a:r>
              <a:rPr lang="en-US" dirty="0"/>
              <a:t>You can score between 1 and ____ points on each subject test. This is called the </a:t>
            </a:r>
            <a:r>
              <a:rPr lang="en-US" b="1" dirty="0"/>
              <a:t>scale </a:t>
            </a:r>
            <a:r>
              <a:rPr lang="en-US" dirty="0"/>
              <a:t>score</a:t>
            </a:r>
            <a:r>
              <a:rPr lang="en-US" i="1" dirty="0"/>
              <a:t>.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b="1" i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5. </a:t>
            </a:r>
            <a:r>
              <a:rPr lang="en-US" dirty="0"/>
              <a:t>Your </a:t>
            </a:r>
            <a:r>
              <a:rPr lang="en-US" b="1" dirty="0"/>
              <a:t>composite </a:t>
            </a:r>
            <a:r>
              <a:rPr lang="en-US" dirty="0"/>
              <a:t>score</a:t>
            </a:r>
            <a:r>
              <a:rPr lang="en-US" b="1" dirty="0"/>
              <a:t> </a:t>
            </a:r>
            <a:r>
              <a:rPr lang="en-US" dirty="0"/>
              <a:t>is the ___________ of your scores for each subject test. This is the score colleges will look at.</a:t>
            </a:r>
            <a:endParaRPr lang="en-US" b="1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191648-CD35-9298-6725-03845DBEC4D2}"/>
              </a:ext>
            </a:extLst>
          </p:cNvPr>
          <p:cNvSpPr txBox="1"/>
          <p:nvPr/>
        </p:nvSpPr>
        <p:spPr>
          <a:xfrm>
            <a:off x="5322498" y="1099106"/>
            <a:ext cx="56071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36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E6C9C9-49FB-A4A8-4FCE-20003C26B347}"/>
              </a:ext>
            </a:extLst>
          </p:cNvPr>
          <p:cNvSpPr txBox="1"/>
          <p:nvPr/>
        </p:nvSpPr>
        <p:spPr>
          <a:xfrm>
            <a:off x="5250610" y="2838766"/>
            <a:ext cx="1443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B050"/>
                </a:solidFill>
              </a:rPr>
              <a:t>average</a:t>
            </a:r>
          </a:p>
        </p:txBody>
      </p:sp>
    </p:spTree>
    <p:extLst>
      <p:ext uri="{BB962C8B-B14F-4D97-AF65-F5344CB8AC3E}">
        <p14:creationId xmlns:p14="http://schemas.microsoft.com/office/powerpoint/2010/main" val="310302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39461930-1E41-34D5-7962-D465B3C1E24D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1786EC1-F038-FE07-97F7-608B4EBC3A8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3389C4-B5CA-48B3-B5D3-86D0A4408A2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grpSp>
        <p:nvGrpSpPr>
          <p:cNvPr id="2" name="Instruction Title - Practice Set">
            <a:extLst>
              <a:ext uri="{FF2B5EF4-FFF2-40B4-BE49-F238E27FC236}">
                <a16:creationId xmlns:a16="http://schemas.microsoft.com/office/drawing/2014/main" id="{C040E8B4-8ECE-C4E3-5FE5-B9D7B3AA19FB}"/>
              </a:ext>
            </a:extLst>
          </p:cNvPr>
          <p:cNvGrpSpPr/>
          <p:nvPr/>
        </p:nvGrpSpPr>
        <p:grpSpPr>
          <a:xfrm>
            <a:off x="822959" y="1839846"/>
            <a:ext cx="10477501" cy="539109"/>
            <a:chOff x="838199" y="2048925"/>
            <a:chExt cx="10477501" cy="539109"/>
          </a:xfrm>
        </p:grpSpPr>
        <p:sp>
          <p:nvSpPr>
            <p:cNvPr id="6" name="Text Placeholder 4">
              <a:extLst>
                <a:ext uri="{FF2B5EF4-FFF2-40B4-BE49-F238E27FC236}">
                  <a16:creationId xmlns:a16="http://schemas.microsoft.com/office/drawing/2014/main" id="{1221B064-4D04-FE72-A591-74093CBA03D6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048925"/>
              <a:ext cx="4234816" cy="539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90CA5A"/>
                  </a:solidFill>
                </a:rPr>
                <a:t>Instructions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25CB365F-F22B-0485-965D-80DD234DCEC3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5753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8FEC5D8A-1B77-2E71-0557-DD8989DB6AF4}"/>
              </a:ext>
            </a:extLst>
          </p:cNvPr>
          <p:cNvSpPr txBox="1">
            <a:spLocks/>
          </p:cNvSpPr>
          <p:nvPr/>
        </p:nvSpPr>
        <p:spPr>
          <a:xfrm>
            <a:off x="819787" y="2642090"/>
            <a:ext cx="10559002" cy="334913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  <a:t>Use the </a:t>
            </a:r>
            <a:r>
              <a:rPr lang="en-US" sz="2800" b="0" i="0" u="none" strike="noStrike" baseline="0">
                <a:solidFill>
                  <a:srgbClr val="211D1E"/>
                </a:solidFill>
                <a:latin typeface="Roboto" panose="02000000000000000000" pitchFamily="2" charset="0"/>
              </a:rPr>
              <a:t>conversion chart </a:t>
            </a: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  <a:t>to see how many questions you need to get right to reach your goal score.</a:t>
            </a: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69621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39461930-1E41-34D5-7962-D465B3C1E24D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1786EC1-F038-FE07-97F7-608B4EBC3A8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3389C4-B5CA-48B3-B5D3-86D0A4408A2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3292C29A-1845-F930-829A-1A65AD9772E1}"/>
              </a:ext>
            </a:extLst>
          </p:cNvPr>
          <p:cNvSpPr txBox="1">
            <a:spLocks/>
          </p:cNvSpPr>
          <p:nvPr/>
        </p:nvSpPr>
        <p:spPr>
          <a:xfrm>
            <a:off x="541020" y="1107732"/>
            <a:ext cx="11109960" cy="370357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6. </a:t>
            </a:r>
            <a:r>
              <a:rPr lang="en-US" dirty="0"/>
              <a:t>What is your goal score for the ACT Science test?</a:t>
            </a:r>
            <a:endParaRPr lang="en-US" b="1" i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b="1" i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7. </a:t>
            </a:r>
            <a:r>
              <a:rPr lang="en-US" dirty="0"/>
              <a:t>How many questions do you need to get right to earn your goal score?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b="1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8.</a:t>
            </a:r>
            <a:r>
              <a:rPr lang="en-US" dirty="0"/>
              <a:t> How many questions can you </a:t>
            </a:r>
            <a:r>
              <a:rPr lang="en-US" b="1" dirty="0"/>
              <a:t>miss </a:t>
            </a:r>
            <a:r>
              <a:rPr lang="en-US" dirty="0"/>
              <a:t>or </a:t>
            </a:r>
            <a:r>
              <a:rPr lang="en-US" b="1"/>
              <a:t>guess </a:t>
            </a:r>
            <a:r>
              <a:rPr lang="en-US"/>
              <a:t>and </a:t>
            </a:r>
            <a:r>
              <a:rPr lang="en-US" dirty="0"/>
              <a:t>still reach your goal score?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39481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64940D-E566-4504-A4F8-6FC32F28BA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3149D14-273E-474C-8928-9350A79A4D6F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BE77A-C94D-DE48-9BFC-6AD90C805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0B18DFB4-4BA5-7FB5-95C0-668EB7D426DB}"/>
              </a:ext>
            </a:extLst>
          </p:cNvPr>
          <p:cNvSpPr txBox="1">
            <a:spLocks/>
          </p:cNvSpPr>
          <p:nvPr/>
        </p:nvSpPr>
        <p:spPr>
          <a:xfrm>
            <a:off x="822959" y="165878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90CA5A"/>
                </a:solidFill>
              </a:rPr>
              <a:t>Learning Targets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4D5A00-941D-3A27-5C2C-9BA0E51819C4}"/>
              </a:ext>
            </a:extLst>
          </p:cNvPr>
          <p:cNvCxnSpPr>
            <a:cxnSpLocks/>
          </p:cNvCxnSpPr>
          <p:nvPr/>
        </p:nvCxnSpPr>
        <p:spPr>
          <a:xfrm>
            <a:off x="899160" y="219789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15796173-F257-C6CE-BE78-B7AF8CF65C45}"/>
              </a:ext>
            </a:extLst>
          </p:cNvPr>
          <p:cNvSpPr txBox="1">
            <a:spLocks/>
          </p:cNvSpPr>
          <p:nvPr/>
        </p:nvSpPr>
        <p:spPr>
          <a:xfrm>
            <a:off x="819787" y="2461028"/>
            <a:ext cx="10559002" cy="3149109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Explain how attending college can impact income and life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expectancy.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Create a “why” for preparing for the ACT.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Summarize how the ACT is scored.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Determine the number of correct answers needed to achieve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a goal score.</a:t>
            </a:r>
          </a:p>
        </p:txBody>
      </p:sp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500E69-8F27-F40F-85CA-A16DCAE5CD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750" y="1595437"/>
            <a:ext cx="10858500" cy="3667125"/>
          </a:xfrm>
          <a:prstGeom prst="rect">
            <a:avLst/>
          </a:prstGeom>
        </p:spPr>
      </p:pic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39461930-1E41-34D5-7962-D465B3C1E24D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1786EC1-F038-FE07-97F7-608B4EBC3A8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3389C4-B5CA-48B3-B5D3-86D0A4408A2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4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39461930-1E41-34D5-7962-D465B3C1E24D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1786EC1-F038-FE07-97F7-608B4EBC3A8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3389C4-B5CA-48B3-B5D3-86D0A4408A2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49066E2B-B759-ED4F-67E5-FBCDF57AB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18403" y="885825"/>
            <a:ext cx="9029700" cy="5086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3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39461930-1E41-34D5-7962-D465B3C1E24D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51786EC1-F038-FE07-97F7-608B4EBC3A8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83389C4-B5CA-48B3-B5D3-86D0A4408A2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  <p:grpSp>
        <p:nvGrpSpPr>
          <p:cNvPr id="2" name="Instruction Title - Practice Set">
            <a:extLst>
              <a:ext uri="{FF2B5EF4-FFF2-40B4-BE49-F238E27FC236}">
                <a16:creationId xmlns:a16="http://schemas.microsoft.com/office/drawing/2014/main" id="{B544BEF7-2704-3F7A-D0CA-A801BEA5BDD9}"/>
              </a:ext>
            </a:extLst>
          </p:cNvPr>
          <p:cNvGrpSpPr/>
          <p:nvPr/>
        </p:nvGrpSpPr>
        <p:grpSpPr>
          <a:xfrm>
            <a:off x="822959" y="1839846"/>
            <a:ext cx="10477501" cy="539109"/>
            <a:chOff x="838199" y="2048925"/>
            <a:chExt cx="10477501" cy="539109"/>
          </a:xfrm>
        </p:grpSpPr>
        <p:sp>
          <p:nvSpPr>
            <p:cNvPr id="6" name="Text Placeholder 4">
              <a:extLst>
                <a:ext uri="{FF2B5EF4-FFF2-40B4-BE49-F238E27FC236}">
                  <a16:creationId xmlns:a16="http://schemas.microsoft.com/office/drawing/2014/main" id="{A3DCDDA5-1AD4-6359-3E9A-6A494C61399C}"/>
                </a:ext>
              </a:extLst>
            </p:cNvPr>
            <p:cNvSpPr txBox="1">
              <a:spLocks/>
            </p:cNvSpPr>
            <p:nvPr/>
          </p:nvSpPr>
          <p:spPr>
            <a:xfrm>
              <a:off x="838199" y="2048925"/>
              <a:ext cx="4234816" cy="53910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90CA5A"/>
                  </a:solidFill>
                </a:rPr>
                <a:t>Instructions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77586C63-E678-E635-6B0C-38719B7CD310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57536A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 Placeholder 3">
            <a:extLst>
              <a:ext uri="{FF2B5EF4-FFF2-40B4-BE49-F238E27FC236}">
                <a16:creationId xmlns:a16="http://schemas.microsoft.com/office/drawing/2014/main" id="{DEB0B55C-944A-027F-B74D-FA1C85D3F953}"/>
              </a:ext>
            </a:extLst>
          </p:cNvPr>
          <p:cNvSpPr txBox="1">
            <a:spLocks/>
          </p:cNvSpPr>
          <p:nvPr/>
        </p:nvSpPr>
        <p:spPr>
          <a:xfrm>
            <a:off x="819787" y="2642090"/>
            <a:ext cx="10559002" cy="3349134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  <a:t>Write </a:t>
            </a:r>
            <a:r>
              <a:rPr lang="en-US" sz="2800" b="0" i="0" u="none" strike="noStrike" baseline="0">
                <a:solidFill>
                  <a:srgbClr val="211D1E"/>
                </a:solidFill>
                <a:latin typeface="Roboto" panose="02000000000000000000" pitchFamily="2" charset="0"/>
              </a:rPr>
              <a:t>your responses </a:t>
            </a:r>
            <a:r>
              <a:rPr lang="en-US" sz="2800" b="0" i="0" u="none" strike="noStrike" baseline="0" dirty="0">
                <a:solidFill>
                  <a:srgbClr val="211D1E"/>
                </a:solidFill>
                <a:latin typeface="Roboto" panose="02000000000000000000" pitchFamily="2" charset="0"/>
              </a:rPr>
              <a:t>to questions 1–3 in the spaces provided.</a:t>
            </a: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>
              <a:spcAft>
                <a:spcPts val="1800"/>
              </a:spcAft>
            </a:pPr>
            <a:endParaRPr lang="en-US" sz="2800" i="0" u="none" strike="noStrike" baseline="0" dirty="0">
              <a:solidFill>
                <a:srgbClr val="211D1E"/>
              </a:solidFill>
              <a:latin typeface="Roboto" panose="02000000000000000000" pitchFamily="2" charset="0"/>
            </a:endParaRP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0671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19D788F3-790D-C0F2-F89A-56D48331C780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BEC21E12-3BE8-BF54-3AAC-7C1D156EE751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B927F5-5C0F-F155-38F7-DF91FB9649A0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5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BCDED60-21BE-0305-9BC3-AEFC374801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800100"/>
            <a:ext cx="5429250" cy="5257800"/>
          </a:xfrm>
          <a:prstGeom prst="rect">
            <a:avLst/>
          </a:prstGeom>
        </p:spPr>
      </p:pic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6CCD4199-1E36-2989-B5C3-238EC9A4500A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135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3F264EBE-44E9-112F-FF67-EE6E43A9E0D0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CAA27B9-BD71-EDC0-BDB6-A94417413A38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691B669-7275-B8EA-52B5-76A6D960ED52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5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5BD90D8-86F5-755D-8EDD-5752345AA8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800100"/>
            <a:ext cx="5429250" cy="5257800"/>
          </a:xfrm>
          <a:prstGeom prst="rect">
            <a:avLst/>
          </a:prstGeom>
        </p:spPr>
      </p:pic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37D04111-66E4-3DF0-F38E-23B3364B1320}"/>
              </a:ext>
            </a:extLst>
          </p:cNvPr>
          <p:cNvSpPr txBox="1">
            <a:spLocks/>
          </p:cNvSpPr>
          <p:nvPr/>
        </p:nvSpPr>
        <p:spPr>
          <a:xfrm>
            <a:off x="4011559" y="239673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75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1" name="Content Placeholder 6">
            <a:extLst>
              <a:ext uri="{FF2B5EF4-FFF2-40B4-BE49-F238E27FC236}">
                <a16:creationId xmlns:a16="http://schemas.microsoft.com/office/drawing/2014/main" id="{48253DE7-0F1A-287F-4282-54F71457CF08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2744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12" name="Slide Sequence Indicator">
            <a:extLst>
              <a:ext uri="{FF2B5EF4-FFF2-40B4-BE49-F238E27FC236}">
                <a16:creationId xmlns:a16="http://schemas.microsoft.com/office/drawing/2014/main" id="{C9D10FF4-7913-26F0-98FE-0DE480484D9D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7AF9A15-CF95-8604-AEB3-746718E14FA7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AC8D70FA-4712-780E-F513-E098F96DDD1C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5</a:t>
              </a:r>
            </a:p>
          </p:txBody>
        </p:sp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5661856E-1B00-BDAB-FE44-7229C91D19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800100"/>
            <a:ext cx="5429250" cy="5257800"/>
          </a:xfrm>
          <a:prstGeom prst="rect">
            <a:avLst/>
          </a:prstGeom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4E6B2281-36D1-F11E-9419-8489F30AC744}"/>
              </a:ext>
            </a:extLst>
          </p:cNvPr>
          <p:cNvSpPr txBox="1">
            <a:spLocks/>
          </p:cNvSpPr>
          <p:nvPr/>
        </p:nvSpPr>
        <p:spPr>
          <a:xfrm>
            <a:off x="6297561" y="2405361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60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A207CA51-8E06-C675-3891-880653A77ABD}"/>
              </a:ext>
            </a:extLst>
          </p:cNvPr>
          <p:cNvSpPr txBox="1">
            <a:spLocks/>
          </p:cNvSpPr>
          <p:nvPr/>
        </p:nvSpPr>
        <p:spPr>
          <a:xfrm>
            <a:off x="4011559" y="239673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75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26" name="Content Placeholder 6">
            <a:extLst>
              <a:ext uri="{FF2B5EF4-FFF2-40B4-BE49-F238E27FC236}">
                <a16:creationId xmlns:a16="http://schemas.microsoft.com/office/drawing/2014/main" id="{C69964C3-FF0D-F7F3-6053-34C933806364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6797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Orientation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13" name="Slide Sequence Indicator">
            <a:extLst>
              <a:ext uri="{FF2B5EF4-FFF2-40B4-BE49-F238E27FC236}">
                <a16:creationId xmlns:a16="http://schemas.microsoft.com/office/drawing/2014/main" id="{196C79EE-E54B-87C3-33AD-5F11EB163D53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7F71334-3B14-1C05-10D5-18E2609F4A7C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932E05-3290-60B6-A4C3-15754ED1AFC0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5</a:t>
              </a:r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FB97F952-88A1-51F8-1D30-641910BBE2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5" y="800100"/>
            <a:ext cx="5429250" cy="5257800"/>
          </a:xfrm>
          <a:prstGeom prst="rect">
            <a:avLst/>
          </a:prstGeom>
        </p:spPr>
      </p:pic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F1D28AB8-BA7C-3102-32E5-D2E6C579A5BC}"/>
              </a:ext>
            </a:extLst>
          </p:cNvPr>
          <p:cNvSpPr txBox="1">
            <a:spLocks/>
          </p:cNvSpPr>
          <p:nvPr/>
        </p:nvSpPr>
        <p:spPr>
          <a:xfrm>
            <a:off x="6297561" y="2405361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60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CE055648-C15A-204A-20D1-D47723D2B8DA}"/>
              </a:ext>
            </a:extLst>
          </p:cNvPr>
          <p:cNvSpPr txBox="1">
            <a:spLocks/>
          </p:cNvSpPr>
          <p:nvPr/>
        </p:nvSpPr>
        <p:spPr>
          <a:xfrm>
            <a:off x="4020185" y="421006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40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67108EF4-3F9C-5332-7F9B-34AB386E31AE}"/>
              </a:ext>
            </a:extLst>
          </p:cNvPr>
          <p:cNvSpPr txBox="1">
            <a:spLocks/>
          </p:cNvSpPr>
          <p:nvPr/>
        </p:nvSpPr>
        <p:spPr>
          <a:xfrm>
            <a:off x="4011559" y="2396735"/>
            <a:ext cx="741594" cy="532431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1800"/>
              </a:spcAft>
            </a:pPr>
            <a:r>
              <a:rPr lang="en-US" sz="2800" b="0" i="0" u="none" strike="noStrike" baseline="0" dirty="0">
                <a:solidFill>
                  <a:srgbClr val="00B050"/>
                </a:solidFill>
                <a:latin typeface="Roboto" panose="02000000000000000000" pitchFamily="2" charset="0"/>
              </a:rPr>
              <a:t>75</a:t>
            </a: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algn="ctr">
              <a:spcAft>
                <a:spcPts val="1800"/>
              </a:spcAft>
            </a:pPr>
            <a:endParaRPr lang="en-US" sz="2800" i="0" u="none" strike="noStrike" baseline="0" dirty="0">
              <a:solidFill>
                <a:srgbClr val="00B050"/>
              </a:solidFill>
              <a:latin typeface="Roboto" panose="02000000000000000000" pitchFamily="2" charset="0"/>
            </a:endParaRPr>
          </a:p>
          <a:p>
            <a:pPr marL="514350" indent="-514350" algn="ctr">
              <a:spcAft>
                <a:spcPts val="1800"/>
              </a:spcAft>
              <a:buFont typeface="+mj-lt"/>
              <a:buAutoNum type="arabicPeriod"/>
            </a:pP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0" name="Content Placeholder 6">
            <a:extLst>
              <a:ext uri="{FF2B5EF4-FFF2-40B4-BE49-F238E27FC236}">
                <a16:creationId xmlns:a16="http://schemas.microsoft.com/office/drawing/2014/main" id="{53536386-77FC-42E0-DEB9-980A3D7FEB4A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9198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518C3BE-C52C-4229-87F8-C3F528CE8AA8}"/>
</file>

<file path=customXml/itemProps3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20640</TotalTime>
  <Words>487</Words>
  <Application>Microsoft Office PowerPoint</Application>
  <PresentationFormat>Widescreen</PresentationFormat>
  <Paragraphs>135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Allison Eskind</cp:lastModifiedBy>
  <cp:revision>857</cp:revision>
  <dcterms:created xsi:type="dcterms:W3CDTF">2019-07-03T20:42:54Z</dcterms:created>
  <dcterms:modified xsi:type="dcterms:W3CDTF">2022-10-06T19:47:12Z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146335900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