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0"/>
  </p:handoutMasterIdLst>
  <p:sldIdLst>
    <p:sldId id="364" r:id="rId5"/>
    <p:sldId id="772" r:id="rId6"/>
    <p:sldId id="948" r:id="rId7"/>
    <p:sldId id="949" r:id="rId8"/>
    <p:sldId id="950" r:id="rId9"/>
    <p:sldId id="760" r:id="rId10"/>
    <p:sldId id="951" r:id="rId11"/>
    <p:sldId id="952" r:id="rId12"/>
    <p:sldId id="953" r:id="rId13"/>
    <p:sldId id="954" r:id="rId14"/>
    <p:sldId id="955" r:id="rId15"/>
    <p:sldId id="956" r:id="rId16"/>
    <p:sldId id="957" r:id="rId17"/>
    <p:sldId id="958" r:id="rId18"/>
    <p:sldId id="9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7FBF"/>
    <a:srgbClr val="FFFFFF"/>
    <a:srgbClr val="0060B0"/>
    <a:srgbClr val="006BC4"/>
    <a:srgbClr val="0065B8"/>
    <a:srgbClr val="89CFF1"/>
    <a:srgbClr val="0059A2"/>
    <a:srgbClr val="5EA2D1"/>
    <a:srgbClr val="6AB6E5"/>
    <a:srgbClr val="D3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1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000">
              <a:srgbClr val="0059A2"/>
            </a:gs>
            <a:gs pos="79000">
              <a:srgbClr val="89CFF1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B3C6D4-C230-A648-9457-171B1D35DF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7" y="330942"/>
            <a:ext cx="6153325" cy="6858000"/>
          </a:xfrm>
          <a:prstGeom prst="rect">
            <a:avLst/>
          </a:prstGeom>
          <a:noFill/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1 | Reading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11CA040-E4A4-582F-B130-58B97B7EEE03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Orientation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8E2FF7-35C0-27DF-E73D-5BD4A679661E}"/>
              </a:ext>
            </a:extLst>
          </p:cNvPr>
          <p:cNvGrpSpPr>
            <a:grpSpLocks/>
          </p:cNvGrpSpPr>
          <p:nvPr/>
        </p:nvGrpSpPr>
        <p:grpSpPr>
          <a:xfrm>
            <a:off x="9591677" y="503667"/>
            <a:ext cx="2252662" cy="402578"/>
            <a:chOff x="9591677" y="1154768"/>
            <a:chExt cx="2252662" cy="402578"/>
          </a:xfrm>
        </p:grpSpPr>
        <p:sp>
          <p:nvSpPr>
            <p:cNvPr id="3" name="Title 3">
              <a:extLst>
                <a:ext uri="{FF2B5EF4-FFF2-40B4-BE49-F238E27FC236}">
                  <a16:creationId xmlns:a16="http://schemas.microsoft.com/office/drawing/2014/main" id="{B1B065F6-524E-EA29-6834-3389EE627B4E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1154768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Test Mastery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7D3243-A722-8678-86AD-BAADA6FE170C}"/>
                </a:ext>
              </a:extLst>
            </p:cNvPr>
            <p:cNvGrpSpPr>
              <a:grpSpLocks/>
            </p:cNvGrpSpPr>
            <p:nvPr/>
          </p:nvGrpSpPr>
          <p:grpSpPr>
            <a:xfrm>
              <a:off x="9591677" y="1193686"/>
              <a:ext cx="222690" cy="228545"/>
              <a:chOff x="9591677" y="1193686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5" name="Freeform: Shape 29">
                <a:extLst>
                  <a:ext uri="{FF2B5EF4-FFF2-40B4-BE49-F238E27FC236}">
                    <a16:creationId xmlns:a16="http://schemas.microsoft.com/office/drawing/2014/main" id="{7F151319-7B04-B370-97E2-604A37431A7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69359" y="1193686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" name="Freeform: Shape 30">
                <a:extLst>
                  <a:ext uri="{FF2B5EF4-FFF2-40B4-BE49-F238E27FC236}">
                    <a16:creationId xmlns:a16="http://schemas.microsoft.com/office/drawing/2014/main" id="{00ACED8C-0BB7-46F7-74B3-30296627353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30856" y="1283303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31">
                <a:extLst>
                  <a:ext uri="{FF2B5EF4-FFF2-40B4-BE49-F238E27FC236}">
                    <a16:creationId xmlns:a16="http://schemas.microsoft.com/office/drawing/2014/main" id="{791708F7-0F79-78B3-2199-3EF94988555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91677" y="1361886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5 of 5</a:t>
              </a:r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A4C05F-8B87-096D-E0F2-A391DF217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800100"/>
            <a:ext cx="5429250" cy="52578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0CA9900-77E8-2EEE-0A41-A26235A16E2A}"/>
              </a:ext>
            </a:extLst>
          </p:cNvPr>
          <p:cNvSpPr txBox="1">
            <a:spLocks/>
          </p:cNvSpPr>
          <p:nvPr/>
        </p:nvSpPr>
        <p:spPr>
          <a:xfrm>
            <a:off x="6297561" y="2405361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60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36861-564B-9B11-82FA-4D343F171F3B}"/>
              </a:ext>
            </a:extLst>
          </p:cNvPr>
          <p:cNvSpPr txBox="1">
            <a:spLocks/>
          </p:cNvSpPr>
          <p:nvPr/>
        </p:nvSpPr>
        <p:spPr>
          <a:xfrm>
            <a:off x="4020185" y="421006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40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9D55072-A4D2-40E5-AC33-B13020EE289A}"/>
              </a:ext>
            </a:extLst>
          </p:cNvPr>
          <p:cNvSpPr txBox="1">
            <a:spLocks/>
          </p:cNvSpPr>
          <p:nvPr/>
        </p:nvSpPr>
        <p:spPr>
          <a:xfrm>
            <a:off x="6297561" y="4227316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40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747B10-5846-A7D0-84E8-57122AD7B972}"/>
              </a:ext>
            </a:extLst>
          </p:cNvPr>
          <p:cNvSpPr txBox="1">
            <a:spLocks/>
          </p:cNvSpPr>
          <p:nvPr/>
        </p:nvSpPr>
        <p:spPr>
          <a:xfrm>
            <a:off x="4011559" y="239673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75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3</a:t>
              </a:r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AFFE20B-D289-7E56-46C7-70F46AB10327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3E997FE-7572-2066-57CE-BA900DB1FE48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27597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4. </a:t>
            </a:r>
            <a:r>
              <a:rPr lang="en-US" dirty="0"/>
              <a:t>You can score between 1 and ____ points on each subject test. This is called the </a:t>
            </a:r>
            <a:r>
              <a:rPr lang="en-US" b="1" dirty="0"/>
              <a:t>scale </a:t>
            </a:r>
            <a:r>
              <a:rPr lang="en-US" dirty="0"/>
              <a:t>score</a:t>
            </a:r>
            <a:r>
              <a:rPr lang="en-US" b="1" i="1" dirty="0"/>
              <a:t>.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b="1" i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5. </a:t>
            </a:r>
            <a:r>
              <a:rPr lang="en-US" dirty="0"/>
              <a:t>Your </a:t>
            </a:r>
            <a:r>
              <a:rPr lang="en-US" b="1" dirty="0"/>
              <a:t>composite </a:t>
            </a:r>
            <a:r>
              <a:rPr lang="en-US" dirty="0"/>
              <a:t>score</a:t>
            </a:r>
            <a:r>
              <a:rPr lang="en-US" b="1" dirty="0"/>
              <a:t> </a:t>
            </a:r>
            <a:r>
              <a:rPr lang="en-US" dirty="0"/>
              <a:t>is the ___________ of your scores for each subject test. This is the score colleges will look at.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514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3</a:t>
              </a:r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B16455F-61B5-37D9-808B-3C61FD628598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27597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4. </a:t>
            </a:r>
            <a:r>
              <a:rPr lang="en-US" dirty="0"/>
              <a:t>You can score between 1 and ____ points on each subject test. This is called the </a:t>
            </a:r>
            <a:r>
              <a:rPr lang="en-US" b="1" dirty="0"/>
              <a:t>scale </a:t>
            </a:r>
            <a:r>
              <a:rPr lang="en-US" dirty="0"/>
              <a:t>score</a:t>
            </a:r>
            <a:r>
              <a:rPr lang="en-US" b="1" i="1" dirty="0"/>
              <a:t>.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b="1" i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5. </a:t>
            </a:r>
            <a:r>
              <a:rPr lang="en-US" dirty="0"/>
              <a:t>Your </a:t>
            </a:r>
            <a:r>
              <a:rPr lang="en-US" b="1" dirty="0"/>
              <a:t>composite </a:t>
            </a:r>
            <a:r>
              <a:rPr lang="en-US" dirty="0"/>
              <a:t>score</a:t>
            </a:r>
            <a:r>
              <a:rPr lang="en-US" b="1" dirty="0"/>
              <a:t> </a:t>
            </a:r>
            <a:r>
              <a:rPr lang="en-US" dirty="0"/>
              <a:t>is the ___________ of your scores for each subject test. This is the score colleges will look at.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AD7B4A-E6C2-FCFC-FF91-D755E9127EEF}"/>
              </a:ext>
            </a:extLst>
          </p:cNvPr>
          <p:cNvSpPr txBox="1"/>
          <p:nvPr/>
        </p:nvSpPr>
        <p:spPr>
          <a:xfrm>
            <a:off x="5322498" y="1099106"/>
            <a:ext cx="560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36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160B7C29-3EBD-3F7F-9407-B8FA411CFB9D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3</a:t>
              </a:r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EC518E6-99A4-279D-DE59-010719023B80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27597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4. </a:t>
            </a:r>
            <a:r>
              <a:rPr lang="en-US" dirty="0"/>
              <a:t>You can score between 1 and ____ points on each subject test. This is called the </a:t>
            </a:r>
            <a:r>
              <a:rPr lang="en-US" b="1" dirty="0"/>
              <a:t>scale </a:t>
            </a:r>
            <a:r>
              <a:rPr lang="en-US" dirty="0"/>
              <a:t>score</a:t>
            </a:r>
            <a:r>
              <a:rPr lang="en-US" i="1" dirty="0"/>
              <a:t>.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b="1" i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5. </a:t>
            </a:r>
            <a:r>
              <a:rPr lang="en-US" dirty="0"/>
              <a:t>Your </a:t>
            </a:r>
            <a:r>
              <a:rPr lang="en-US" b="1" dirty="0"/>
              <a:t>composite </a:t>
            </a:r>
            <a:r>
              <a:rPr lang="en-US" dirty="0"/>
              <a:t>score</a:t>
            </a:r>
            <a:r>
              <a:rPr lang="en-US" b="1" dirty="0"/>
              <a:t> </a:t>
            </a:r>
            <a:r>
              <a:rPr lang="en-US" dirty="0"/>
              <a:t>is the ___________ of your scores for each subject test. This is the score colleges will look at.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5759D-BB53-8DC9-373F-F52AE7B305FC}"/>
              </a:ext>
            </a:extLst>
          </p:cNvPr>
          <p:cNvSpPr txBox="1"/>
          <p:nvPr/>
        </p:nvSpPr>
        <p:spPr>
          <a:xfrm>
            <a:off x="5322498" y="1099106"/>
            <a:ext cx="560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36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D0F92B-0D30-838F-326B-9969C33C62C5}"/>
              </a:ext>
            </a:extLst>
          </p:cNvPr>
          <p:cNvSpPr txBox="1"/>
          <p:nvPr/>
        </p:nvSpPr>
        <p:spPr>
          <a:xfrm>
            <a:off x="5250610" y="2838766"/>
            <a:ext cx="144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35327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Instruction Title - Practice Set">
            <a:extLst>
              <a:ext uri="{FF2B5EF4-FFF2-40B4-BE49-F238E27FC236}">
                <a16:creationId xmlns:a16="http://schemas.microsoft.com/office/drawing/2014/main" id="{EC1634B9-B526-CBBF-29F7-C0BEAC59A22A}"/>
              </a:ext>
            </a:extLst>
          </p:cNvPr>
          <p:cNvGrpSpPr/>
          <p:nvPr/>
        </p:nvGrpSpPr>
        <p:grpSpPr>
          <a:xfrm>
            <a:off x="822959" y="1839846"/>
            <a:ext cx="10477501" cy="539109"/>
            <a:chOff x="838199" y="2048925"/>
            <a:chExt cx="10477501" cy="539109"/>
          </a:xfrm>
        </p:grpSpPr>
        <p:sp>
          <p:nvSpPr>
            <p:cNvPr id="3" name="Text Placeholder 4">
              <a:extLst>
                <a:ext uri="{FF2B5EF4-FFF2-40B4-BE49-F238E27FC236}">
                  <a16:creationId xmlns:a16="http://schemas.microsoft.com/office/drawing/2014/main" id="{512E69C8-6240-787F-FEFB-A22E2EAF8AC0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048925"/>
              <a:ext cx="4234816" cy="539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E7FBF"/>
                  </a:solidFill>
                </a:rPr>
                <a:t>Instructions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067ACBC-B4B0-E5BD-4BCC-82C4ED3FFAC6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575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FF9682-DFE4-7E32-695A-07084D02EEB8}"/>
              </a:ext>
            </a:extLst>
          </p:cNvPr>
          <p:cNvSpPr txBox="1">
            <a:spLocks/>
          </p:cNvSpPr>
          <p:nvPr/>
        </p:nvSpPr>
        <p:spPr>
          <a:xfrm>
            <a:off x="819787" y="2642090"/>
            <a:ext cx="10559002" cy="334913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Use the </a:t>
            </a:r>
            <a:r>
              <a:rPr lang="en-US" sz="2800" b="0" i="0" u="none" strike="noStrike" baseline="0">
                <a:solidFill>
                  <a:srgbClr val="211D1E"/>
                </a:solidFill>
                <a:latin typeface="Roboto" panose="02000000000000000000" pitchFamily="2" charset="0"/>
              </a:rPr>
              <a:t>conversion chart </a:t>
            </a: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to see how many questions you need to get right to reach your goal score.</a:t>
            </a: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17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5933527" y="0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1F589B4-F28A-1CF9-3157-F7E8C56EB846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370357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6. </a:t>
            </a:r>
            <a:r>
              <a:rPr lang="en-US" dirty="0"/>
              <a:t>What is your goal score for the ACT Reading test?</a:t>
            </a:r>
            <a:endParaRPr lang="en-US" b="1" i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b="1" i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7. </a:t>
            </a:r>
            <a:r>
              <a:rPr lang="en-US" dirty="0"/>
              <a:t>How many questions do you need to get right to earn your goal score?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b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8.</a:t>
            </a:r>
            <a:r>
              <a:rPr lang="en-US" dirty="0"/>
              <a:t> How many questions can you </a:t>
            </a:r>
            <a:r>
              <a:rPr lang="en-US" b="1" dirty="0"/>
              <a:t>miss </a:t>
            </a:r>
            <a:r>
              <a:rPr lang="en-US" dirty="0"/>
              <a:t>or </a:t>
            </a:r>
            <a:r>
              <a:rPr lang="en-US" b="1"/>
              <a:t>guess </a:t>
            </a:r>
            <a:r>
              <a:rPr lang="en-US"/>
              <a:t>and </a:t>
            </a:r>
            <a:r>
              <a:rPr lang="en-US" dirty="0"/>
              <a:t>still reach your goal score?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76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4940D-E566-4504-A4F8-6FC32F28BA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3149D14-273E-474C-8928-9350A79A4D6F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590DA7-BC67-7B43-9939-BDA5A30BD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A3296EF-E926-A5FC-0813-F6EC80226448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2E7FBF"/>
                </a:solidFill>
              </a:rPr>
              <a:t>Learning Targets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19FF72-77C8-5B1A-4ABF-9E1DD8C60FD1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6E10507-57A1-3554-9F66-FD0C857FCD9C}"/>
              </a:ext>
            </a:extLst>
          </p:cNvPr>
          <p:cNvSpPr txBox="1">
            <a:spLocks/>
          </p:cNvSpPr>
          <p:nvPr/>
        </p:nvSpPr>
        <p:spPr>
          <a:xfrm>
            <a:off x="819787" y="2461028"/>
            <a:ext cx="10559002" cy="33103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Explain how attending college can impact income and life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expectancy.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Create a “why” for preparing for the ACT.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Summarize how the ACT is scored.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Determine the number of correct answers needed to achieve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a goal score.</a:t>
            </a:r>
          </a:p>
        </p:txBody>
      </p:sp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FA1B192F-2B54-CA08-A949-72BF35C8805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C48FC-B4EC-2583-9157-1E19DCE54AC5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2355BE-7E87-24D8-D73C-44500E50F0F3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897FDEF-5011-D6FE-BA58-8E8BA81D0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595437"/>
            <a:ext cx="108585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FA1B192F-2B54-CA08-A949-72BF35C8805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C48FC-B4EC-2583-9157-1E19DCE54AC5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2355BE-7E87-24D8-D73C-44500E50F0F3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77CE901-C194-ED8F-6FDF-81367E3D0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821" y="885825"/>
            <a:ext cx="90297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FA1B192F-2B54-CA08-A949-72BF35C8805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C48FC-B4EC-2583-9157-1E19DCE54AC5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2355BE-7E87-24D8-D73C-44500E50F0F3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grpSp>
        <p:nvGrpSpPr>
          <p:cNvPr id="2" name="Instruction Title - Practice Set">
            <a:extLst>
              <a:ext uri="{FF2B5EF4-FFF2-40B4-BE49-F238E27FC236}">
                <a16:creationId xmlns:a16="http://schemas.microsoft.com/office/drawing/2014/main" id="{5606AD8D-5E89-1BF4-1826-1EACB3E65151}"/>
              </a:ext>
            </a:extLst>
          </p:cNvPr>
          <p:cNvGrpSpPr/>
          <p:nvPr/>
        </p:nvGrpSpPr>
        <p:grpSpPr>
          <a:xfrm>
            <a:off x="822959" y="1839846"/>
            <a:ext cx="10477501" cy="539109"/>
            <a:chOff x="838199" y="2048925"/>
            <a:chExt cx="10477501" cy="539109"/>
          </a:xfrm>
        </p:grpSpPr>
        <p:sp>
          <p:nvSpPr>
            <p:cNvPr id="6" name="Text Placeholder 4">
              <a:extLst>
                <a:ext uri="{FF2B5EF4-FFF2-40B4-BE49-F238E27FC236}">
                  <a16:creationId xmlns:a16="http://schemas.microsoft.com/office/drawing/2014/main" id="{9DB51F6D-069F-1E19-12C8-FAFC8D24D64A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048925"/>
              <a:ext cx="4234816" cy="539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E7FBF"/>
                  </a:solidFill>
                </a:rPr>
                <a:t>Instructions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E6799A-5141-50EC-9357-097B2F200ECD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575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1D1E417-4C53-86A0-C5EA-AD954D4ED3D8}"/>
              </a:ext>
            </a:extLst>
          </p:cNvPr>
          <p:cNvSpPr txBox="1">
            <a:spLocks/>
          </p:cNvSpPr>
          <p:nvPr/>
        </p:nvSpPr>
        <p:spPr>
          <a:xfrm>
            <a:off x="819787" y="2642090"/>
            <a:ext cx="10559002" cy="334913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Write </a:t>
            </a:r>
            <a:r>
              <a:rPr lang="en-US" sz="2800" b="0" i="0" u="none" strike="noStrike" baseline="0">
                <a:solidFill>
                  <a:srgbClr val="211D1E"/>
                </a:solidFill>
                <a:latin typeface="Roboto" panose="02000000000000000000" pitchFamily="2" charset="0"/>
              </a:rPr>
              <a:t>your responses </a:t>
            </a: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to questions 1–3 in the spaces provided.</a:t>
            </a: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500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5463A6-330C-4B7E-AB13-22794CBB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800100"/>
            <a:ext cx="5429250" cy="525780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AFFE20B-D289-7E56-46C7-70F46AB10327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5</a:t>
              </a:r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AFFE20B-D289-7E56-46C7-70F46AB10327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401EA3-0388-F17D-21DC-AD00B3D45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5" y="800100"/>
            <a:ext cx="5429250" cy="52578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D0729E4-363D-826B-03FF-EBDFE155110C}"/>
              </a:ext>
            </a:extLst>
          </p:cNvPr>
          <p:cNvSpPr txBox="1">
            <a:spLocks/>
          </p:cNvSpPr>
          <p:nvPr/>
        </p:nvSpPr>
        <p:spPr>
          <a:xfrm>
            <a:off x="4011559" y="239673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75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5</a:t>
              </a:r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AFFE20B-D289-7E56-46C7-70F46AB10327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FE768A-779E-66A3-1B35-3FBC52CC7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5" y="800100"/>
            <a:ext cx="5429250" cy="52578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1AC183D-2405-2551-FD01-5815156DB221}"/>
              </a:ext>
            </a:extLst>
          </p:cNvPr>
          <p:cNvSpPr txBox="1">
            <a:spLocks/>
          </p:cNvSpPr>
          <p:nvPr/>
        </p:nvSpPr>
        <p:spPr>
          <a:xfrm>
            <a:off x="6297561" y="2405361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60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11F2C-3417-039A-AB00-F313340849B5}"/>
              </a:ext>
            </a:extLst>
          </p:cNvPr>
          <p:cNvSpPr txBox="1">
            <a:spLocks/>
          </p:cNvSpPr>
          <p:nvPr/>
        </p:nvSpPr>
        <p:spPr>
          <a:xfrm>
            <a:off x="4011559" y="239673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75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5</a:t>
              </a:r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AFFE20B-D289-7E56-46C7-70F46AB10327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7F0095-460C-C2D2-9BEE-6B36028D8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5" y="800100"/>
            <a:ext cx="5429250" cy="52578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BC239EC-706B-340F-E950-10F863D381E5}"/>
              </a:ext>
            </a:extLst>
          </p:cNvPr>
          <p:cNvSpPr txBox="1">
            <a:spLocks/>
          </p:cNvSpPr>
          <p:nvPr/>
        </p:nvSpPr>
        <p:spPr>
          <a:xfrm>
            <a:off x="6297561" y="2405361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60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2BEFF-95E9-BC20-7478-EF17FBE8E5FB}"/>
              </a:ext>
            </a:extLst>
          </p:cNvPr>
          <p:cNvSpPr txBox="1">
            <a:spLocks/>
          </p:cNvSpPr>
          <p:nvPr/>
        </p:nvSpPr>
        <p:spPr>
          <a:xfrm>
            <a:off x="4020185" y="421006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40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EBDBDFB-7896-BE5C-D043-07908AAAEAD0}"/>
              </a:ext>
            </a:extLst>
          </p:cNvPr>
          <p:cNvSpPr txBox="1">
            <a:spLocks/>
          </p:cNvSpPr>
          <p:nvPr/>
        </p:nvSpPr>
        <p:spPr>
          <a:xfrm>
            <a:off x="4011559" y="239673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75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BE0286-4151-459C-8323-3FC6FA2C4592}"/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20638</TotalTime>
  <Words>487</Words>
  <Application>Microsoft Office PowerPoint</Application>
  <PresentationFormat>Widescreen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Allison Eskind</cp:lastModifiedBy>
  <cp:revision>851</cp:revision>
  <dcterms:created xsi:type="dcterms:W3CDTF">2019-07-03T20:42:54Z</dcterms:created>
  <dcterms:modified xsi:type="dcterms:W3CDTF">2022-10-06T19:46:57Z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146336000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