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0"/>
  </p:handoutMasterIdLst>
  <p:sldIdLst>
    <p:sldId id="364" r:id="rId5"/>
    <p:sldId id="772" r:id="rId6"/>
    <p:sldId id="948" r:id="rId7"/>
    <p:sldId id="949" r:id="rId8"/>
    <p:sldId id="950" r:id="rId9"/>
    <p:sldId id="951" r:id="rId10"/>
    <p:sldId id="952" r:id="rId11"/>
    <p:sldId id="953" r:id="rId12"/>
    <p:sldId id="954" r:id="rId13"/>
    <p:sldId id="955" r:id="rId14"/>
    <p:sldId id="956" r:id="rId15"/>
    <p:sldId id="957" r:id="rId16"/>
    <p:sldId id="958" r:id="rId17"/>
    <p:sldId id="959" r:id="rId18"/>
    <p:sldId id="9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E2953"/>
    <a:srgbClr val="D5113B"/>
    <a:srgbClr val="EC1442"/>
    <a:srgbClr val="DF2529"/>
    <a:srgbClr val="DA1834"/>
    <a:srgbClr val="DB1B20"/>
    <a:srgbClr val="F7D1DA"/>
    <a:srgbClr val="9972B2"/>
    <a:srgbClr val="E8D2E6"/>
    <a:srgbClr val="2E7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A1834"/>
            </a:gs>
            <a:gs pos="96000">
              <a:srgbClr val="F7D1DA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82CE6A-DA65-F14B-80FE-7723AF18ED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52336" y="330941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1 | Math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Orientation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F888C0-DE80-5F4D-98CA-C9D888729F66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BF8E468C-FF72-C6A9-8DB8-25E05F829134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C27BAAC-0146-F924-424C-7E2EDAB8F07E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Freeform: Shape 29">
                <a:extLst>
                  <a:ext uri="{FF2B5EF4-FFF2-40B4-BE49-F238E27FC236}">
                    <a16:creationId xmlns:a16="http://schemas.microsoft.com/office/drawing/2014/main" id="{835D4DD9-CF4A-0890-5EEA-B3DFAD4B462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30">
                <a:extLst>
                  <a:ext uri="{FF2B5EF4-FFF2-40B4-BE49-F238E27FC236}">
                    <a16:creationId xmlns:a16="http://schemas.microsoft.com/office/drawing/2014/main" id="{B2A7830F-C383-3F9F-4F7B-8EC73598CFB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31">
                <a:extLst>
                  <a:ext uri="{FF2B5EF4-FFF2-40B4-BE49-F238E27FC236}">
                    <a16:creationId xmlns:a16="http://schemas.microsoft.com/office/drawing/2014/main" id="{5EE09737-5AED-24CE-FE22-B83EFC6FE0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8980D52-1A44-7293-0BC3-5AFA23FA97C4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B8FDB-E501-D900-B8AE-8E05BD11C64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26AD4-9E29-6888-FEA0-2A67A2A7FEF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5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35ED80-8DDD-4B30-E575-8322CF341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033349-8F09-4347-F346-1DDE1CB26D98}"/>
              </a:ext>
            </a:extLst>
          </p:cNvPr>
          <p:cNvSpPr txBox="1">
            <a:spLocks/>
          </p:cNvSpPr>
          <p:nvPr/>
        </p:nvSpPr>
        <p:spPr>
          <a:xfrm>
            <a:off x="6297561" y="2405361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60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2255A4E-2D7A-C43A-78E8-DB635E63063F}"/>
              </a:ext>
            </a:extLst>
          </p:cNvPr>
          <p:cNvSpPr txBox="1">
            <a:spLocks/>
          </p:cNvSpPr>
          <p:nvPr/>
        </p:nvSpPr>
        <p:spPr>
          <a:xfrm>
            <a:off x="4020185" y="42100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783BC3D-5755-0124-DCAB-9131DEE1C385}"/>
              </a:ext>
            </a:extLst>
          </p:cNvPr>
          <p:cNvSpPr txBox="1">
            <a:spLocks/>
          </p:cNvSpPr>
          <p:nvPr/>
        </p:nvSpPr>
        <p:spPr>
          <a:xfrm>
            <a:off x="6297561" y="4227316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7D220AB-A991-BC6B-5F42-EDA83E6576E0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8980D52-1A44-7293-0BC3-5AFA23FA97C4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B8FDB-E501-D900-B8AE-8E05BD11C64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26AD4-9E29-6888-FEA0-2A67A2A7FEF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22503F2-7FAC-70F7-3B4A-29A9ACD646B1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08E7E-577D-72C3-6400-06EF635FAF21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2759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4. </a:t>
            </a:r>
            <a:r>
              <a:rPr lang="en-US" dirty="0"/>
              <a:t>You can score between 1 and ____ points on each subject test. This is called the </a:t>
            </a:r>
            <a:r>
              <a:rPr lang="en-US" b="1" dirty="0"/>
              <a:t>scale </a:t>
            </a:r>
            <a:r>
              <a:rPr lang="en-US" dirty="0"/>
              <a:t>score</a:t>
            </a:r>
            <a:r>
              <a:rPr lang="en-US" b="1" i="1" dirty="0"/>
              <a:t>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5. </a:t>
            </a:r>
            <a:r>
              <a:rPr lang="en-US" dirty="0"/>
              <a:t>Your </a:t>
            </a:r>
            <a:r>
              <a:rPr lang="en-US" b="1" dirty="0"/>
              <a:t>composite </a:t>
            </a:r>
            <a:r>
              <a:rPr lang="en-US" dirty="0"/>
              <a:t>score</a:t>
            </a:r>
            <a:r>
              <a:rPr lang="en-US" b="1" dirty="0"/>
              <a:t> </a:t>
            </a:r>
            <a:r>
              <a:rPr lang="en-US" dirty="0"/>
              <a:t>is the ___________ of your scores for each subject test. This is the score colleges will look at.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3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8980D52-1A44-7293-0BC3-5AFA23FA97C4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B8FDB-E501-D900-B8AE-8E05BD11C64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26AD4-9E29-6888-FEA0-2A67A2A7FEF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293CB8D-E5A0-E5D1-8E89-E0FB93D7738D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8728496-0C59-03E9-7211-F1CBB6211B94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2759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4. </a:t>
            </a:r>
            <a:r>
              <a:rPr lang="en-US" dirty="0"/>
              <a:t>You can score between 1 and ____ points on each subject test. This is called the </a:t>
            </a:r>
            <a:r>
              <a:rPr lang="en-US" b="1" dirty="0"/>
              <a:t>scale </a:t>
            </a:r>
            <a:r>
              <a:rPr lang="en-US" dirty="0"/>
              <a:t>score</a:t>
            </a:r>
            <a:r>
              <a:rPr lang="en-US" i="1" dirty="0"/>
              <a:t>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5. </a:t>
            </a:r>
            <a:r>
              <a:rPr lang="en-US" dirty="0"/>
              <a:t>Your </a:t>
            </a:r>
            <a:r>
              <a:rPr lang="en-US" b="1" dirty="0"/>
              <a:t>composite </a:t>
            </a:r>
            <a:r>
              <a:rPr lang="en-US" dirty="0"/>
              <a:t>score</a:t>
            </a:r>
            <a:r>
              <a:rPr lang="en-US" b="1" dirty="0"/>
              <a:t> </a:t>
            </a:r>
            <a:r>
              <a:rPr lang="en-US" dirty="0"/>
              <a:t>is the ___________ of your scores for each subject test. This is the score colleges will look at.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E7177B-10B8-468A-1C6C-CB24BD6880A4}"/>
              </a:ext>
            </a:extLst>
          </p:cNvPr>
          <p:cNvSpPr txBox="1"/>
          <p:nvPr/>
        </p:nvSpPr>
        <p:spPr>
          <a:xfrm>
            <a:off x="5322498" y="1099106"/>
            <a:ext cx="56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04066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8980D52-1A44-7293-0BC3-5AFA23FA97C4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B8FDB-E501-D900-B8AE-8E05BD11C64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26AD4-9E29-6888-FEA0-2A67A2A7FEF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62CC1-1924-DE82-3D07-CBD67213772A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2759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4. </a:t>
            </a:r>
            <a:r>
              <a:rPr lang="en-US" dirty="0"/>
              <a:t>You can score between 1 and ____ points on each subject test. This is called the </a:t>
            </a:r>
            <a:r>
              <a:rPr lang="en-US" b="1" dirty="0"/>
              <a:t>scale </a:t>
            </a:r>
            <a:r>
              <a:rPr lang="en-US" dirty="0"/>
              <a:t>score</a:t>
            </a:r>
            <a:r>
              <a:rPr lang="en-US" i="1" dirty="0"/>
              <a:t>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5. </a:t>
            </a:r>
            <a:r>
              <a:rPr lang="en-US" dirty="0"/>
              <a:t>Your </a:t>
            </a:r>
            <a:r>
              <a:rPr lang="en-US" b="1" dirty="0"/>
              <a:t>composite</a:t>
            </a:r>
            <a:r>
              <a:rPr lang="en-US" dirty="0"/>
              <a:t> score is the ___________ of your scores for each subject test. This is the score colleges will look at.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C1232-1A70-EC2B-8BCA-C81270EA5638}"/>
              </a:ext>
            </a:extLst>
          </p:cNvPr>
          <p:cNvSpPr txBox="1"/>
          <p:nvPr/>
        </p:nvSpPr>
        <p:spPr>
          <a:xfrm>
            <a:off x="5322498" y="1099106"/>
            <a:ext cx="56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E520D-5A0D-817C-28FF-A1161AE6B3AC}"/>
              </a:ext>
            </a:extLst>
          </p:cNvPr>
          <p:cNvSpPr txBox="1"/>
          <p:nvPr/>
        </p:nvSpPr>
        <p:spPr>
          <a:xfrm>
            <a:off x="5250610" y="2838766"/>
            <a:ext cx="144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182563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8980D52-1A44-7293-0BC3-5AFA23FA97C4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B8FDB-E501-D900-B8AE-8E05BD11C64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26AD4-9E29-6888-FEA0-2A67A2A7FEF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Instruction Title - Practice Set">
            <a:extLst>
              <a:ext uri="{FF2B5EF4-FFF2-40B4-BE49-F238E27FC236}">
                <a16:creationId xmlns:a16="http://schemas.microsoft.com/office/drawing/2014/main" id="{9F875402-0DD0-49BC-D516-231D0198F0BD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4" name="Text Placeholder 4">
              <a:extLst>
                <a:ext uri="{FF2B5EF4-FFF2-40B4-BE49-F238E27FC236}">
                  <a16:creationId xmlns:a16="http://schemas.microsoft.com/office/drawing/2014/main" id="{610DCA59-54AB-A7AB-EA7A-749B20B0B34C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EE2953"/>
                  </a:solidFill>
                </a:rPr>
                <a:t>Instructions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A74CFD-F523-B463-A3B8-953F525C7DA9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086D6A5-4BB7-CFBD-AC9E-F6F9BDD804BF}"/>
              </a:ext>
            </a:extLst>
          </p:cNvPr>
          <p:cNvSpPr txBox="1">
            <a:spLocks/>
          </p:cNvSpPr>
          <p:nvPr/>
        </p:nvSpPr>
        <p:spPr>
          <a:xfrm>
            <a:off x="819787" y="2642090"/>
            <a:ext cx="10559002" cy="33491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Use the </a:t>
            </a:r>
            <a:r>
              <a:rPr lang="en-US" sz="2800" b="0" i="0" u="none" strike="noStrike" baseline="0">
                <a:solidFill>
                  <a:srgbClr val="211D1E"/>
                </a:solidFill>
                <a:latin typeface="Roboto" panose="02000000000000000000" pitchFamily="2" charset="0"/>
              </a:rPr>
              <a:t>conversion chart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to see how many questions you need to get right to reach your goal score.</a:t>
            </a: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89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CDCD7-A782-A127-4FC1-E32E477F385D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7035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6. </a:t>
            </a:r>
            <a:r>
              <a:rPr lang="en-US" dirty="0"/>
              <a:t>What is your goal score for the ACT Math test?</a:t>
            </a: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7. </a:t>
            </a:r>
            <a:r>
              <a:rPr lang="en-US" dirty="0"/>
              <a:t>How many questions do you need to get right to earn your goal score?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8.</a:t>
            </a:r>
            <a:r>
              <a:rPr lang="en-US" dirty="0"/>
              <a:t> How many questions can you </a:t>
            </a:r>
            <a:r>
              <a:rPr lang="en-US" b="1" dirty="0"/>
              <a:t>miss </a:t>
            </a:r>
            <a:r>
              <a:rPr lang="en-US" dirty="0"/>
              <a:t>or </a:t>
            </a:r>
            <a:r>
              <a:rPr lang="en-US" b="1"/>
              <a:t>guess </a:t>
            </a:r>
            <a:r>
              <a:rPr lang="en-US"/>
              <a:t>and </a:t>
            </a:r>
            <a:r>
              <a:rPr lang="en-US" dirty="0"/>
              <a:t>still reach your goal score? </a:t>
            </a:r>
            <a:endParaRPr lang="en-US" b="1" dirty="0"/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3ED357B8-91E6-E6CC-E00E-535E0BDE4303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211AA4-33DF-BF73-7D96-183890A78444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9C8D0A-76D0-A259-3091-1B145C24444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149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1F8412A-35FA-EFAD-7F35-7DCB47A855B9}"/>
              </a:ext>
            </a:extLst>
          </p:cNvPr>
          <p:cNvSpPr txBox="1">
            <a:spLocks/>
          </p:cNvSpPr>
          <p:nvPr/>
        </p:nvSpPr>
        <p:spPr>
          <a:xfrm>
            <a:off x="822959" y="166439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EE2953"/>
                </a:solidFill>
              </a:rPr>
              <a:t>Learning Targets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0D7439B-5B95-C7B9-BE30-9DF997087FA5}"/>
              </a:ext>
            </a:extLst>
          </p:cNvPr>
          <p:cNvCxnSpPr>
            <a:cxnSpLocks/>
          </p:cNvCxnSpPr>
          <p:nvPr/>
        </p:nvCxnSpPr>
        <p:spPr>
          <a:xfrm>
            <a:off x="899160" y="220350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5FA6C-6B60-19C3-AA82-FAA7EBBE59CB}"/>
              </a:ext>
            </a:extLst>
          </p:cNvPr>
          <p:cNvSpPr txBox="1">
            <a:spLocks/>
          </p:cNvSpPr>
          <p:nvPr/>
        </p:nvSpPr>
        <p:spPr>
          <a:xfrm>
            <a:off x="819787" y="2466638"/>
            <a:ext cx="10559002" cy="314910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Explain how attending college can impact income and life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expectancy.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Create a “why” for preparing for the ACT.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Summarize how the ACT is scored.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Determine the number of correct answers needed to achieve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a goal score.</a:t>
            </a:r>
          </a:p>
          <a:p>
            <a:pPr>
              <a:spcAft>
                <a:spcPts val="1800"/>
              </a:spcAft>
            </a:pPr>
            <a:endParaRPr lang="en-US" sz="280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F3A14-79EC-C144-8B0D-9998E10287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38675" y="-18186"/>
            <a:ext cx="6153325" cy="73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8980D52-1A44-7293-0BC3-5AFA23FA97C4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B8FDB-E501-D900-B8AE-8E05BD11C64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26AD4-9E29-6888-FEA0-2A67A2A7FEF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040D00-7EF5-B378-4575-5669FC8B0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595437"/>
            <a:ext cx="108585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8980D52-1A44-7293-0BC3-5AFA23FA97C4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B8FDB-E501-D900-B8AE-8E05BD11C64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26AD4-9E29-6888-FEA0-2A67A2A7FEF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961D47-87A6-D75E-3584-8D79EAC94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03" y="885825"/>
            <a:ext cx="90297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8980D52-1A44-7293-0BC3-5AFA23FA97C4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B8FDB-E501-D900-B8AE-8E05BD11C64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26AD4-9E29-6888-FEA0-2A67A2A7FEF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4" name="Instruction Title - Practice Set">
            <a:extLst>
              <a:ext uri="{FF2B5EF4-FFF2-40B4-BE49-F238E27FC236}">
                <a16:creationId xmlns:a16="http://schemas.microsoft.com/office/drawing/2014/main" id="{B4E9B8C6-1809-1AC5-040D-D0816B14EC12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10" name="Text Placeholder 4">
              <a:extLst>
                <a:ext uri="{FF2B5EF4-FFF2-40B4-BE49-F238E27FC236}">
                  <a16:creationId xmlns:a16="http://schemas.microsoft.com/office/drawing/2014/main" id="{34575CC4-1C9B-967A-3B0A-C5915B400AF2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EE2953"/>
                  </a:solidFill>
                </a:rPr>
                <a:t>Instructions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C509117-C0D3-1A67-9DFC-6E40817B72EC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8B8CF1B-7D0E-9D2E-A2AD-F47216348D1F}"/>
              </a:ext>
            </a:extLst>
          </p:cNvPr>
          <p:cNvSpPr txBox="1">
            <a:spLocks/>
          </p:cNvSpPr>
          <p:nvPr/>
        </p:nvSpPr>
        <p:spPr>
          <a:xfrm>
            <a:off x="819787" y="2642090"/>
            <a:ext cx="10559002" cy="33491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Write </a:t>
            </a:r>
            <a:r>
              <a:rPr lang="en-US" sz="2800" b="0" i="0" u="none" strike="noStrike" baseline="0">
                <a:solidFill>
                  <a:srgbClr val="211D1E"/>
                </a:solidFill>
                <a:latin typeface="Roboto" panose="02000000000000000000" pitchFamily="2" charset="0"/>
              </a:rPr>
              <a:t>your responses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to questions 1–3 in the spaces provided.</a:t>
            </a: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918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8980D52-1A44-7293-0BC3-5AFA23FA97C4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B8FDB-E501-D900-B8AE-8E05BD11C64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26AD4-9E29-6888-FEA0-2A67A2A7FEF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0AEE9-71D8-5D77-A8F9-E583CD4AC9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22503F2-7FAC-70F7-3B4A-29A9ACD646B1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8980D52-1A44-7293-0BC3-5AFA23FA97C4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B8FDB-E501-D900-B8AE-8E05BD11C64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26AD4-9E29-6888-FEA0-2A67A2A7FEF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5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CA53A-184E-0937-E765-6E6814C30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F494E92-A84B-3FE1-1FB1-142E90935EA0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68AFFD41-ECD8-04A6-EE06-68B79F9E631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5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8980D52-1A44-7293-0BC3-5AFA23FA97C4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B8FDB-E501-D900-B8AE-8E05BD11C64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26AD4-9E29-6888-FEA0-2A67A2A7FEF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5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038D03-6B97-1F5B-D441-138498B2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12620-EBF9-68CC-D300-CB85368E71CA}"/>
              </a:ext>
            </a:extLst>
          </p:cNvPr>
          <p:cNvSpPr txBox="1">
            <a:spLocks/>
          </p:cNvSpPr>
          <p:nvPr/>
        </p:nvSpPr>
        <p:spPr>
          <a:xfrm>
            <a:off x="6297561" y="2405361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60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87121F1-3964-D118-0466-E4B8AA06646E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CF517D80-D599-CDE2-7ED2-F98C13CD3D5B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3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9C7B92F-BA96-B8E8-E832-E6174DF9C700}"/>
              </a:ext>
            </a:extLst>
          </p:cNvPr>
          <p:cNvSpPr/>
          <p:nvPr/>
        </p:nvSpPr>
        <p:spPr>
          <a:xfrm rot="10800000">
            <a:off x="13855" y="-18185"/>
            <a:ext cx="12192000" cy="730873"/>
          </a:xfrm>
          <a:prstGeom prst="rect">
            <a:avLst/>
          </a:prstGeom>
          <a:gradFill>
            <a:gsLst>
              <a:gs pos="85000">
                <a:srgbClr val="D5113B"/>
              </a:gs>
              <a:gs pos="0">
                <a:srgbClr val="F7D1D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16EF3225-AEE7-854D-B3E8-7DA5098BE2DF}"/>
              </a:ext>
            </a:extLst>
          </p:cNvPr>
          <p:cNvSpPr txBox="1">
            <a:spLocks/>
          </p:cNvSpPr>
          <p:nvPr/>
        </p:nvSpPr>
        <p:spPr>
          <a:xfrm>
            <a:off x="213258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</a:rPr>
              <a:t>Orientation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48980D52-1A44-7293-0BC3-5AFA23FA97C4}"/>
              </a:ext>
            </a:extLst>
          </p:cNvPr>
          <p:cNvGrpSpPr/>
          <p:nvPr/>
        </p:nvGrpSpPr>
        <p:grpSpPr>
          <a:xfrm>
            <a:off x="11489575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9BB8FDB-E501-D900-B8AE-8E05BD11C64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326AD4-9E29-6888-FEA0-2A67A2A7FEF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5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E2E5ECC-1289-0E28-21A3-77F0D51825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4018" b="15324"/>
          <a:stretch/>
        </p:blipFill>
        <p:spPr>
          <a:xfrm flipH="1">
            <a:off x="6052530" y="-18186"/>
            <a:ext cx="6153325" cy="73087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D208D082-7728-513B-E1FA-7F59F0002EB0}"/>
              </a:ext>
            </a:extLst>
          </p:cNvPr>
          <p:cNvSpPr txBox="1">
            <a:spLocks/>
          </p:cNvSpPr>
          <p:nvPr/>
        </p:nvSpPr>
        <p:spPr>
          <a:xfrm>
            <a:off x="11077242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27701E-B5FD-82F0-C572-25B20568E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F2D96-38AE-B2B4-F627-50C71FE4342A}"/>
              </a:ext>
            </a:extLst>
          </p:cNvPr>
          <p:cNvSpPr txBox="1">
            <a:spLocks/>
          </p:cNvSpPr>
          <p:nvPr/>
        </p:nvSpPr>
        <p:spPr>
          <a:xfrm>
            <a:off x="6297561" y="2405361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60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D0796EF1-633D-6508-3ADF-4E8073C80941}"/>
              </a:ext>
            </a:extLst>
          </p:cNvPr>
          <p:cNvSpPr txBox="1">
            <a:spLocks/>
          </p:cNvSpPr>
          <p:nvPr/>
        </p:nvSpPr>
        <p:spPr>
          <a:xfrm>
            <a:off x="4020185" y="42100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54DCBDD-9270-6F69-44DB-E23D0D66866A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2FFE4F08-F954-BBFE-1EF9-2074555DA83E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EE2953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EE29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1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F95D76E-C142-40BE-81B7-B6BAEE34E00E}"/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20637</TotalTime>
  <Words>409</Words>
  <Application>Microsoft Office PowerPoint</Application>
  <PresentationFormat>Widescreen</PresentationFormat>
  <Paragraphs>111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858</cp:revision>
  <dcterms:created xsi:type="dcterms:W3CDTF">2019-07-03T20:42:54Z</dcterms:created>
  <dcterms:modified xsi:type="dcterms:W3CDTF">2022-10-06T19:47:06Z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146336100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