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760" r:id="rId8"/>
    <p:sldId id="950" r:id="rId9"/>
    <p:sldId id="951" r:id="rId10"/>
    <p:sldId id="952" r:id="rId11"/>
    <p:sldId id="953" r:id="rId12"/>
    <p:sldId id="949" r:id="rId13"/>
    <p:sldId id="954" r:id="rId14"/>
    <p:sldId id="955" r:id="rId15"/>
    <p:sldId id="956" r:id="rId16"/>
    <p:sldId id="957" r:id="rId17"/>
    <p:sldId id="958" r:id="rId18"/>
    <p:sldId id="9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72B2"/>
    <a:srgbClr val="FFFFFF"/>
    <a:srgbClr val="DAC1DD"/>
    <a:srgbClr val="000000"/>
    <a:srgbClr val="262626"/>
    <a:srgbClr val="C7AAD0"/>
    <a:srgbClr val="E8D2E6"/>
    <a:srgbClr val="2E7FBF"/>
    <a:srgbClr val="0060B0"/>
    <a:srgbClr val="006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95859" autoAdjust="0"/>
  </p:normalViewPr>
  <p:slideViewPr>
    <p:cSldViewPr snapToGrid="0">
      <p:cViewPr varScale="1">
        <p:scale>
          <a:sx n="109" d="100"/>
          <a:sy n="109" d="100"/>
        </p:scale>
        <p:origin x="27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6000">
              <a:srgbClr val="9972B2"/>
            </a:gs>
            <a:gs pos="96000">
              <a:srgbClr val="E8D2E6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409E11-5891-5A4B-AF67-F70E7505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7" y="330942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1 | English</a:t>
            </a: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88447A1E-572B-DF58-1797-689C6AD9068B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Orientation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98B54C-B8B7-6A6F-30CB-2D1C39C3DF4A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56279B5D-7125-14F1-3E98-96AED2877B9B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77BCF1-1E1D-CBEA-F4BF-D075F5DAAD18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7" name="Freeform: Shape 29">
                <a:extLst>
                  <a:ext uri="{FF2B5EF4-FFF2-40B4-BE49-F238E27FC236}">
                    <a16:creationId xmlns:a16="http://schemas.microsoft.com/office/drawing/2014/main" id="{70E5E965-87CB-7B92-8B87-D0DDAB105E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30">
                <a:extLst>
                  <a:ext uri="{FF2B5EF4-FFF2-40B4-BE49-F238E27FC236}">
                    <a16:creationId xmlns:a16="http://schemas.microsoft.com/office/drawing/2014/main" id="{7EC840C7-3216-B6E2-9AFC-89CEF2859B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1">
                <a:extLst>
                  <a:ext uri="{FF2B5EF4-FFF2-40B4-BE49-F238E27FC236}">
                    <a16:creationId xmlns:a16="http://schemas.microsoft.com/office/drawing/2014/main" id="{B45ABADA-DA4E-9FF7-1E99-AE699D8D53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9437F-8237-37C0-8BCA-2DD042C16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08796BC-1461-8FD3-8488-6E48687D5BA0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68FB4-FEAC-AC87-2DED-105C0784B6B4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090B9D-2978-85E2-3CA0-A5D621C2C563}"/>
              </a:ext>
            </a:extLst>
          </p:cNvPr>
          <p:cNvSpPr txBox="1">
            <a:spLocks/>
          </p:cNvSpPr>
          <p:nvPr/>
        </p:nvSpPr>
        <p:spPr>
          <a:xfrm>
            <a:off x="6297561" y="422731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9BAC1C4-0599-B2DE-CDB2-D07866F1D121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C05292-1806-A6C9-B902-86F05F0933F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417E8BF5-ED2B-BF69-3DFC-3CBC556A550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90018B-51F0-E695-8E96-65F0F7764A4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565AD-783C-AB08-85D9-209B50287A12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43C6C0EF-A784-1439-270E-E56834960082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7C9AB55-2D44-83BA-4BF2-4213BDCAF56E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1F6B69-A46A-91E6-4114-34E664FA028E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A148322-ADC5-844B-66C0-C65275BB07A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56728A00-C08E-3ED1-C7E9-E96865820F98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A5FBCA-B743-2464-8E3D-47314BFDCE3A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555E68-4F51-154C-EA12-D681609F848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6F5F0A-EA2D-AC78-7049-CD126D4B84A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FB5794-7E2B-FC0C-B299-C9CF2FDD1F51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FCF3B-D21F-B23E-38F5-6499744C30A9}"/>
              </a:ext>
            </a:extLst>
          </p:cNvPr>
          <p:cNvSpPr txBox="1"/>
          <p:nvPr/>
        </p:nvSpPr>
        <p:spPr>
          <a:xfrm>
            <a:off x="5250610" y="2838766"/>
            <a:ext cx="14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3315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D53BD83E-479C-E269-8513-380B167ABFFB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FF278DCA-9D0F-9ABD-A235-2465BCFDAA6F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972B2"/>
                  </a:solidFill>
                </a:rPr>
                <a:t>Instructions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8817DAB-27CC-74F6-1F89-81C83A8392E8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22664D-DA29-6397-1CFC-07241421C24C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Use the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conversion chart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see how many questions you need to get right to reach your goal score.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215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30A6F49-0715-85FF-2FF5-296925BA431B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7035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 </a:t>
            </a:r>
            <a:r>
              <a:rPr lang="en-US" dirty="0"/>
              <a:t>What is your goal score for the ACT English test?</a:t>
            </a: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7. </a:t>
            </a:r>
            <a:r>
              <a:rPr lang="en-US" dirty="0"/>
              <a:t>How many questions do you need to get right to earn your goal score?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8.</a:t>
            </a:r>
            <a:r>
              <a:rPr lang="en-US" dirty="0"/>
              <a:t> How many questions can you </a:t>
            </a:r>
            <a:r>
              <a:rPr lang="en-US" b="1" dirty="0"/>
              <a:t>miss </a:t>
            </a:r>
            <a:r>
              <a:rPr lang="en-US" dirty="0"/>
              <a:t>or </a:t>
            </a:r>
            <a:r>
              <a:rPr lang="en-US" b="1"/>
              <a:t>guess </a:t>
            </a:r>
            <a:r>
              <a:rPr lang="en-US"/>
              <a:t>and </a:t>
            </a:r>
            <a:r>
              <a:rPr lang="en-US" dirty="0"/>
              <a:t>still reach your goal score?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82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972B2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31491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how attending college can impact income and life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expectancy.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Create a “why” for preparing for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how the ACT is scored.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Determine the number of correct answers needed to achieve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 goal score.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FD0CE-8A2A-1C40-ABD3-F92711186E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BE66D8FE-1037-9C4C-828C-1778F0D95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F7F1DBC0-8592-3243-8234-3AC77A355A54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509F7-24B4-364B-8AB4-4C48BE07348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70B71611-1FDD-3A4D-BB52-B50721773A09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952D44-E81D-E642-A4F5-ED127FDF7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406F275A-E49F-0F47-9B24-7D7D874A7CD7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01335-2F3C-A2EA-AA7B-9567CCCF2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95437"/>
            <a:ext cx="10858500" cy="3667125"/>
          </a:xfrm>
          <a:prstGeom prst="rect">
            <a:avLst/>
          </a:prstGeom>
        </p:spPr>
      </p:pic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5FF5EE24-A8EF-C4A1-A9AA-34F2BCC23F9C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BECB1F-4034-5C2D-5409-BDFF7E7BC14E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97C38A-85BF-0B45-8717-F910D7DECE0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3E93EF-1560-E93B-2EDD-71F376DF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3" y="885825"/>
            <a:ext cx="9029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F6085B36-14DD-6E1C-7061-2A43E819A8BA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3" name="Text Placeholder 4">
              <a:extLst>
                <a:ext uri="{FF2B5EF4-FFF2-40B4-BE49-F238E27FC236}">
                  <a16:creationId xmlns:a16="http://schemas.microsoft.com/office/drawing/2014/main" id="{5A8F78CF-10DD-FE9B-CEF5-37196479E368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972B2"/>
                  </a:solidFill>
                </a:rPr>
                <a:t>Instructions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ADDE601-6B7F-67A9-8A95-D5E5A6E67A9A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1C1097-509B-F02C-5DCF-DF2787CA073D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Write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your responses to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questions 1–3 in the spaces provided.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23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E0622-E8D9-D867-CBD1-C6F6B249A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5882C75-60EB-AA60-8D80-54C5C615073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80856-A0C7-7ABF-2A78-3F9BDB64B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AC0E920-44A3-6F3E-E440-7826172C9539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C24910A-A7B5-AD81-D73C-0DCA6A300C49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71F9FA-EBE5-B1D5-68B5-5A42E77A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CC0729C-9608-2506-DAB0-5312A015079B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3F4C2-5CDB-C33F-8B71-E1F9CB0F56DB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87B3DDB-B7FF-8336-7275-0A71DC6C14B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FED816A3-13ED-430F-96EF-F9180C05A83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08A481-FAD5-4039-8F82-7DE0A587397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2E362-86EE-497C-8BCC-92FF817D57E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9A64DF57-B8D5-2045-A5C5-74EB6506484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B793C76-5CD6-E94B-9DAE-8FA6F6C104DE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3E6218-4413-5640-B77D-17F674864BE4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972B2"/>
              </a:gs>
              <a:gs pos="0">
                <a:srgbClr val="E8D2E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8792A734-6E90-9044-9B70-6853FE74FA57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64781B-8719-E848-AE74-B02228223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3943" b="15399"/>
          <a:stretch/>
        </p:blipFill>
        <p:spPr>
          <a:xfrm flipH="1">
            <a:off x="6033253" y="-18186"/>
            <a:ext cx="6158747" cy="73152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1089CFD0-DB50-5B4E-AA4A-6B8ACF336F26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79E27D-5C40-68D5-1E16-5A8BC319B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7BFDDD7-FA66-2A69-4D6D-FDBF189EA995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EA6B7-D216-3F99-AA77-2AA7D28E535D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F2B8A2E-AE9F-8AEA-E750-965412C2C834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C38A1A2-C0E3-062F-65C0-1F279C20E42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972B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97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FD0F3-1A69-40ED-A48E-B2DC6CF4BAA0}"/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20669</TotalTime>
  <Words>481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866</cp:revision>
  <dcterms:created xsi:type="dcterms:W3CDTF">2019-07-03T20:42:54Z</dcterms:created>
  <dcterms:modified xsi:type="dcterms:W3CDTF">2022-10-06T19:46:51Z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146336200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